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6"/>
  </p:notesMasterIdLst>
  <p:sldIdLst>
    <p:sldId id="258" r:id="rId2"/>
    <p:sldId id="306" r:id="rId3"/>
    <p:sldId id="262" r:id="rId4"/>
    <p:sldId id="307" r:id="rId5"/>
    <p:sldId id="308" r:id="rId6"/>
    <p:sldId id="309" r:id="rId7"/>
    <p:sldId id="310" r:id="rId8"/>
    <p:sldId id="311" r:id="rId9"/>
    <p:sldId id="312" r:id="rId10"/>
    <p:sldId id="313"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 id="327" r:id="rId25"/>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87" autoAdjust="0"/>
    <p:restoredTop sz="94612" autoAdjust="0"/>
  </p:normalViewPr>
  <p:slideViewPr>
    <p:cSldViewPr snapToGrid="0" snapToObjects="1">
      <p:cViewPr varScale="1">
        <p:scale>
          <a:sx n="142" d="100"/>
          <a:sy n="142" d="100"/>
        </p:scale>
        <p:origin x="300" y="13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EE02D1-5634-4E38-9C6D-FBFCB1B3D406}" type="datetimeFigureOut">
              <a:rPr lang="en-US" smtClean="0"/>
              <a:t>7/15/2022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8B20D-F466-48B9-8456-606BC56808EC}" type="slidenum">
              <a:rPr lang="en-US" smtClean="0"/>
              <a:t>‹#›</a:t>
            </a:fld>
            <a:endParaRPr lang="en-US"/>
          </a:p>
        </p:txBody>
      </p:sp>
    </p:spTree>
    <p:extLst>
      <p:ext uri="{BB962C8B-B14F-4D97-AF65-F5344CB8AC3E}">
        <p14:creationId xmlns:p14="http://schemas.microsoft.com/office/powerpoint/2010/main" val="3026101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98B20D-F466-48B9-8456-606BC56808EC}" type="slidenum">
              <a:rPr lang="en-US" smtClean="0"/>
              <a:t>4</a:t>
            </a:fld>
            <a:endParaRPr lang="en-US"/>
          </a:p>
        </p:txBody>
      </p:sp>
    </p:spTree>
    <p:extLst>
      <p:ext uri="{BB962C8B-B14F-4D97-AF65-F5344CB8AC3E}">
        <p14:creationId xmlns:p14="http://schemas.microsoft.com/office/powerpoint/2010/main" val="5231617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359D4-FBFF-46E9-94FA-227B5AD42A02}"/>
              </a:ext>
            </a:extLst>
          </p:cNvPr>
          <p:cNvSpPr>
            <a:spLocks noGrp="1"/>
          </p:cNvSpPr>
          <p:nvPr>
            <p:ph type="title"/>
          </p:nvPr>
        </p:nvSpPr>
        <p:spPr/>
        <p:txBody>
          <a:bodyPr>
            <a:noAutofit/>
          </a:bodyPr>
          <a:lstStyle/>
          <a:p>
            <a:pPr algn="l"/>
            <a:br>
              <a:rPr lang="en-US" sz="2800" dirty="0">
                <a:solidFill>
                  <a:srgbClr val="00B0F0"/>
                </a:solidFill>
                <a:effectLst>
                  <a:outerShdw blurRad="38100" dist="38100" dir="2700000" algn="tl">
                    <a:srgbClr val="000000">
                      <a:alpha val="43137"/>
                    </a:srgbClr>
                  </a:outerShdw>
                </a:effectLst>
              </a:rPr>
            </a:br>
            <a:r>
              <a:rPr lang="en-US" sz="2800" dirty="0">
                <a:solidFill>
                  <a:srgbClr val="00B0F0"/>
                </a:solidFill>
                <a:effectLst>
                  <a:outerShdw blurRad="38100" dist="38100" dir="2700000" algn="tl">
                    <a:srgbClr val="000000">
                      <a:alpha val="43137"/>
                    </a:srgbClr>
                  </a:outerShdw>
                </a:effectLst>
              </a:rPr>
              <a:t>7.  Who is the judge?</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a:extLst>
              <a:ext uri="{FF2B5EF4-FFF2-40B4-BE49-F238E27FC236}">
                <a16:creationId xmlns:a16="http://schemas.microsoft.com/office/drawing/2014/main" id="{3048FBE5-2A20-4AF2-9971-8A2C9B5C8FA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F8DDADA9-2EAD-4593-8C16-FF9E408B1CB4}"/>
              </a:ext>
            </a:extLst>
          </p:cNvPr>
          <p:cNvSpPr>
            <a:spLocks noGrp="1"/>
          </p:cNvSpPr>
          <p:nvPr>
            <p:ph sz="half" idx="2"/>
          </p:nvPr>
        </p:nvSpPr>
        <p:spPr>
          <a:xfrm>
            <a:off x="457200" y="1631156"/>
            <a:ext cx="5409644" cy="2963466"/>
          </a:xfrm>
        </p:spPr>
        <p:txBody>
          <a:bodyPr/>
          <a:lstStyle/>
          <a:p>
            <a:r>
              <a:rPr lang="en-US" sz="2800" b="1" i="1" dirty="0">
                <a:solidFill>
                  <a:srgbClr val="FFC000"/>
                </a:solidFill>
                <a:effectLst>
                  <a:outerShdw blurRad="38100" dist="38100" dir="2700000" algn="tl">
                    <a:srgbClr val="000000">
                      <a:alpha val="43137"/>
                    </a:srgbClr>
                  </a:outerShdw>
                </a:effectLst>
              </a:rPr>
              <a:t>John 5:22   </a:t>
            </a:r>
            <a:r>
              <a:rPr lang="en-US" sz="2800" i="1" dirty="0">
                <a:effectLst>
                  <a:outerShdw blurRad="38100" dist="38100" dir="2700000" algn="tl">
                    <a:srgbClr val="000000">
                      <a:alpha val="43137"/>
                    </a:srgbClr>
                  </a:outerShdw>
                </a:effectLst>
              </a:rPr>
              <a:t>For the Father judges </a:t>
            </a:r>
            <a:r>
              <a:rPr lang="en-US" sz="2800" i="1" u="sng" dirty="0">
                <a:solidFill>
                  <a:srgbClr val="FF9900"/>
                </a:solidFill>
                <a:effectLst>
                  <a:outerShdw blurRad="38100" dist="38100" dir="2700000" algn="tl">
                    <a:srgbClr val="000000">
                      <a:alpha val="43137"/>
                    </a:srgbClr>
                  </a:outerShdw>
                </a:effectLst>
              </a:rPr>
              <a:t>no</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one</a:t>
            </a:r>
            <a:r>
              <a:rPr lang="en-US" sz="2800" i="1" dirty="0">
                <a:effectLst>
                  <a:outerShdw blurRad="38100" dist="38100" dir="2700000" algn="tl">
                    <a:srgbClr val="000000">
                      <a:alpha val="43137"/>
                    </a:srgbClr>
                  </a:outerShdw>
                </a:effectLst>
              </a:rPr>
              <a:t>, but has committed </a:t>
            </a:r>
            <a:r>
              <a:rPr lang="en-US" sz="2800" i="1" u="sng" dirty="0">
                <a:solidFill>
                  <a:srgbClr val="FF9900"/>
                </a:solidFill>
                <a:effectLst>
                  <a:outerShdw blurRad="38100" dist="38100" dir="2700000" algn="tl">
                    <a:srgbClr val="000000">
                      <a:alpha val="43137"/>
                    </a:srgbClr>
                  </a:outerShdw>
                </a:effectLst>
              </a:rPr>
              <a:t>all</a:t>
            </a:r>
            <a:r>
              <a:rPr lang="en-US" sz="2800" i="1" u="sng"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judgment to the Son.</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FAF7B6B-8C29-4799-8EA4-DB3882989F4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CBB4AA0-ED7C-4CD7-B882-F96A2B9718E6}"/>
              </a:ext>
            </a:extLst>
          </p:cNvPr>
          <p:cNvSpPr>
            <a:spLocks noGrp="1"/>
          </p:cNvSpPr>
          <p:nvPr>
            <p:ph sz="quarter" idx="4"/>
          </p:nvPr>
        </p:nvSpPr>
        <p:spPr>
          <a:xfrm>
            <a:off x="6647755" y="1631156"/>
            <a:ext cx="2039046" cy="2963466"/>
          </a:xfrm>
        </p:spPr>
        <p:txBody>
          <a:bodyPr/>
          <a:lstStyle/>
          <a:p>
            <a:endParaRPr lang="en-US" dirty="0"/>
          </a:p>
        </p:txBody>
      </p:sp>
    </p:spTree>
    <p:extLst>
      <p:ext uri="{BB962C8B-B14F-4D97-AF65-F5344CB8AC3E}">
        <p14:creationId xmlns:p14="http://schemas.microsoft.com/office/powerpoint/2010/main" val="5182061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861C53-222E-4584-94E4-8B084F31F00A}"/>
              </a:ext>
            </a:extLst>
          </p:cNvPr>
          <p:cNvSpPr>
            <a:spLocks noGrp="1"/>
          </p:cNvSpPr>
          <p:nvPr>
            <p:ph type="title"/>
          </p:nvPr>
        </p:nvSpPr>
        <p:spPr>
          <a:xfrm>
            <a:off x="457200" y="104288"/>
            <a:ext cx="8229600" cy="963624"/>
          </a:xfrm>
        </p:spPr>
        <p:txBody>
          <a:bodyPr>
            <a:noAutofit/>
          </a:bodyPr>
          <a:lstStyle/>
          <a:p>
            <a:pPr algn="l"/>
            <a:r>
              <a:rPr lang="en-US" sz="2800" dirty="0">
                <a:solidFill>
                  <a:srgbClr val="00B0F0"/>
                </a:solidFill>
                <a:effectLst/>
              </a:rPr>
              <a:t>8.  Our study of the Bible will reveal three phases to the Judgment.</a:t>
            </a:r>
            <a:endParaRPr lang="en-US" sz="2800" dirty="0">
              <a:solidFill>
                <a:srgbClr val="00B0F0"/>
              </a:solidFill>
            </a:endParaRPr>
          </a:p>
        </p:txBody>
      </p:sp>
      <p:sp>
        <p:nvSpPr>
          <p:cNvPr id="3" name="Text Placeholder 2">
            <a:extLst>
              <a:ext uri="{FF2B5EF4-FFF2-40B4-BE49-F238E27FC236}">
                <a16:creationId xmlns:a16="http://schemas.microsoft.com/office/drawing/2014/main" id="{E42C48C2-62EA-4C82-9AD5-5148AB79907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B09DF0B-925A-47A2-91D0-851FF0436EB2}"/>
              </a:ext>
            </a:extLst>
          </p:cNvPr>
          <p:cNvSpPr>
            <a:spLocks noGrp="1"/>
          </p:cNvSpPr>
          <p:nvPr>
            <p:ph sz="half" idx="2"/>
          </p:nvPr>
        </p:nvSpPr>
        <p:spPr>
          <a:xfrm>
            <a:off x="457199" y="1151335"/>
            <a:ext cx="8786917" cy="3887877"/>
          </a:xfrm>
        </p:spPr>
        <p:txBody>
          <a:bodyPr>
            <a:normAutofit/>
          </a:bodyPr>
          <a:lstStyle/>
          <a:p>
            <a:pPr marL="514350" indent="-514350">
              <a:buAutoNum type="arabicPeriod"/>
            </a:pPr>
            <a:r>
              <a:rPr lang="en-US" sz="2800" b="1" dirty="0">
                <a:effectLst>
                  <a:outerShdw blurRad="38100" dist="38100" dir="2700000" algn="tl">
                    <a:srgbClr val="000000">
                      <a:alpha val="43137"/>
                    </a:srgbClr>
                  </a:outerShdw>
                </a:effectLst>
              </a:rPr>
              <a:t>Phase one is the </a:t>
            </a:r>
            <a:r>
              <a:rPr lang="en-US" sz="2800" b="1" u="sng" dirty="0">
                <a:effectLst>
                  <a:outerShdw blurRad="38100" dist="38100" dir="2700000" algn="tl">
                    <a:srgbClr val="000000">
                      <a:alpha val="43137"/>
                    </a:srgbClr>
                  </a:outerShdw>
                </a:effectLst>
              </a:rPr>
              <a:t>investigation</a:t>
            </a:r>
            <a:r>
              <a:rPr lang="en-US" sz="2800" b="1" dirty="0">
                <a:effectLst>
                  <a:outerShdw blurRad="38100" dist="38100" dir="2700000" algn="tl">
                    <a:srgbClr val="000000">
                      <a:alpha val="43137"/>
                    </a:srgbClr>
                  </a:outerShdw>
                </a:effectLst>
              </a:rPr>
              <a:t> of the righteous which began in 1844.				</a:t>
            </a:r>
            <a:endParaRPr lang="en-US" sz="2800"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rPr>
              <a:t>   a.  If found “not guilty” they are acquitted, “set free.” </a:t>
            </a:r>
            <a:endParaRPr lang="en-US" sz="2800"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rPr>
              <a:t>   b.  If found guilty then they proceed to phases 2 &amp; 3.  	</a:t>
            </a:r>
            <a:endParaRPr lang="en-US" sz="2800"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rPr>
              <a:t>2.  Phase two is the </a:t>
            </a:r>
            <a:r>
              <a:rPr lang="en-US" sz="2800" b="1" u="sng" dirty="0">
                <a:effectLst>
                  <a:outerShdw blurRad="38100" dist="38100" dir="2700000" algn="tl">
                    <a:srgbClr val="000000">
                      <a:alpha val="43137"/>
                    </a:srgbClr>
                  </a:outerShdw>
                </a:effectLst>
              </a:rPr>
              <a:t>sentencing </a:t>
            </a:r>
            <a:r>
              <a:rPr lang="en-US" sz="2800" b="1" dirty="0">
                <a:effectLst>
                  <a:outerShdw blurRad="38100" dist="38100" dir="2700000" algn="tl">
                    <a:srgbClr val="000000">
                      <a:alpha val="43137"/>
                    </a:srgbClr>
                  </a:outerShdw>
                </a:effectLst>
              </a:rPr>
              <a:t>of the wicked.				</a:t>
            </a:r>
            <a:endParaRPr lang="en-US" sz="2800"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rPr>
              <a:t>3.  Phase three is the </a:t>
            </a:r>
            <a:r>
              <a:rPr lang="en-US" sz="2800" b="1" u="sng" dirty="0">
                <a:effectLst>
                  <a:outerShdw blurRad="38100" dist="38100" dir="2700000" algn="tl">
                    <a:srgbClr val="000000">
                      <a:alpha val="43137"/>
                    </a:srgbClr>
                  </a:outerShdw>
                </a:effectLst>
              </a:rPr>
              <a:t>executive</a:t>
            </a:r>
            <a:r>
              <a:rPr lang="en-US" sz="2800" b="1" dirty="0">
                <a:effectLst>
                  <a:outerShdw blurRad="38100" dist="38100" dir="2700000" algn="tl">
                    <a:srgbClr val="000000">
                      <a:alpha val="43137"/>
                    </a:srgbClr>
                  </a:outerShdw>
                </a:effectLst>
              </a:rPr>
              <a:t> portion of the sentence</a:t>
            </a:r>
            <a:r>
              <a:rPr lang="en-US" sz="2800" b="1" dirty="0"/>
              <a:t>. </a:t>
            </a:r>
            <a:endParaRPr lang="en-US" sz="2800" dirty="0"/>
          </a:p>
        </p:txBody>
      </p:sp>
      <p:sp>
        <p:nvSpPr>
          <p:cNvPr id="5" name="Text Placeholder 4">
            <a:extLst>
              <a:ext uri="{FF2B5EF4-FFF2-40B4-BE49-F238E27FC236}">
                <a16:creationId xmlns:a16="http://schemas.microsoft.com/office/drawing/2014/main" id="{254B8C89-2E4D-4AE0-8E4C-A35814D98D1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E8586CF-152D-4EB6-A0FF-F2419D17E6D2}"/>
              </a:ext>
            </a:extLst>
          </p:cNvPr>
          <p:cNvSpPr>
            <a:spLocks noGrp="1"/>
          </p:cNvSpPr>
          <p:nvPr>
            <p:ph sz="quarter" idx="4"/>
          </p:nvPr>
        </p:nvSpPr>
        <p:spPr>
          <a:xfrm>
            <a:off x="8641082" y="1631156"/>
            <a:ext cx="45719" cy="2963466"/>
          </a:xfrm>
        </p:spPr>
        <p:txBody>
          <a:bodyPr>
            <a:normAutofit/>
          </a:bodyPr>
          <a:lstStyle/>
          <a:p>
            <a:endParaRPr lang="en-US" dirty="0"/>
          </a:p>
        </p:txBody>
      </p:sp>
    </p:spTree>
    <p:extLst>
      <p:ext uri="{BB962C8B-B14F-4D97-AF65-F5344CB8AC3E}">
        <p14:creationId xmlns:p14="http://schemas.microsoft.com/office/powerpoint/2010/main" val="1315184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A7AA9-D5B2-4E6C-8978-23E08BCEFA91}"/>
              </a:ext>
            </a:extLst>
          </p:cNvPr>
          <p:cNvSpPr>
            <a:spLocks noGrp="1"/>
          </p:cNvSpPr>
          <p:nvPr>
            <p:ph type="title"/>
          </p:nvPr>
        </p:nvSpPr>
        <p:spPr>
          <a:xfrm>
            <a:off x="457200" y="373769"/>
            <a:ext cx="8229600" cy="689460"/>
          </a:xfrm>
        </p:spPr>
        <p:txBody>
          <a:bodyPr>
            <a:normAutofit fontScale="90000"/>
          </a:bodyPr>
          <a:lstStyle/>
          <a:p>
            <a:pPr algn="l"/>
            <a:r>
              <a:rPr lang="en-US" sz="3100" dirty="0">
                <a:solidFill>
                  <a:srgbClr val="00B0F0"/>
                </a:solidFill>
                <a:effectLst>
                  <a:outerShdw blurRad="38100" dist="38100" dir="2700000" algn="tl">
                    <a:srgbClr val="000000">
                      <a:alpha val="43137"/>
                    </a:srgbClr>
                  </a:outerShdw>
                </a:effectLst>
              </a:rPr>
              <a:t>9.  What are the books talked about in Daniel 7:10?</a:t>
            </a:r>
            <a:br>
              <a:rPr lang="en-US" dirty="0">
                <a:effectLst/>
              </a:rPr>
            </a:br>
            <a:endParaRPr lang="en-US" dirty="0"/>
          </a:p>
        </p:txBody>
      </p:sp>
      <p:sp>
        <p:nvSpPr>
          <p:cNvPr id="3" name="Text Placeholder 2">
            <a:extLst>
              <a:ext uri="{FF2B5EF4-FFF2-40B4-BE49-F238E27FC236}">
                <a16:creationId xmlns:a16="http://schemas.microsoft.com/office/drawing/2014/main" id="{042188D2-1D02-4413-89E6-7DDF3477050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1A2ABFB-8978-419D-A0A8-3CBDA8CD975A}"/>
              </a:ext>
            </a:extLst>
          </p:cNvPr>
          <p:cNvSpPr>
            <a:spLocks noGrp="1"/>
          </p:cNvSpPr>
          <p:nvPr>
            <p:ph sz="half" idx="2"/>
          </p:nvPr>
        </p:nvSpPr>
        <p:spPr>
          <a:xfrm>
            <a:off x="457200" y="941099"/>
            <a:ext cx="5676622" cy="3653524"/>
          </a:xfrm>
        </p:spPr>
        <p:txBody>
          <a:bodyPr>
            <a:noAutofit/>
          </a:bodyPr>
          <a:lstStyle/>
          <a:p>
            <a:r>
              <a:rPr lang="en-US" sz="2800" b="1" dirty="0">
                <a:solidFill>
                  <a:srgbClr val="FF9900"/>
                </a:solidFill>
                <a:effectLst>
                  <a:outerShdw blurRad="38100" dist="38100" dir="2700000" algn="tl">
                    <a:srgbClr val="000000">
                      <a:alpha val="43137"/>
                    </a:srgbClr>
                  </a:outerShdw>
                </a:effectLst>
              </a:rPr>
              <a:t> </a:t>
            </a:r>
            <a:r>
              <a:rPr lang="en-US" sz="2800" b="1" dirty="0">
                <a:solidFill>
                  <a:srgbClr val="92D050"/>
                </a:solidFill>
                <a:effectLst>
                  <a:outerShdw blurRad="38100" dist="38100" dir="2700000" algn="tl">
                    <a:srgbClr val="000000">
                      <a:alpha val="43137"/>
                    </a:srgbClr>
                  </a:outerShdw>
                </a:effectLst>
              </a:rPr>
              <a:t>a. </a:t>
            </a:r>
            <a:r>
              <a:rPr lang="en-US" sz="2800" b="1" u="sng" dirty="0">
                <a:solidFill>
                  <a:srgbClr val="92D050"/>
                </a:solidFill>
                <a:effectLst>
                  <a:outerShdw blurRad="38100" dist="38100" dir="2700000" algn="tl">
                    <a:srgbClr val="000000">
                      <a:alpha val="43137"/>
                    </a:srgbClr>
                  </a:outerShdw>
                </a:effectLst>
              </a:rPr>
              <a:t>The book of iniquity (sin):</a:t>
            </a:r>
            <a:r>
              <a:rPr lang="en-US" sz="2800" b="1" dirty="0">
                <a:solidFill>
                  <a:srgbClr val="92D050"/>
                </a:solidFill>
                <a:effectLst>
                  <a:outerShdw blurRad="38100" dist="38100" dir="2700000" algn="tl">
                    <a:srgbClr val="000000">
                      <a:alpha val="43137"/>
                    </a:srgbClr>
                  </a:outerShdw>
                </a:effectLst>
              </a:rPr>
              <a:t>  </a:t>
            </a:r>
          </a:p>
          <a:p>
            <a:r>
              <a:rPr lang="en-US" sz="2800" b="1" i="1" dirty="0">
                <a:solidFill>
                  <a:srgbClr val="FFC000"/>
                </a:solidFill>
                <a:effectLst>
                  <a:outerShdw blurRad="38100" dist="38100" dir="2700000" algn="tl">
                    <a:srgbClr val="000000">
                      <a:alpha val="43137"/>
                    </a:srgbClr>
                  </a:outerShdw>
                </a:effectLst>
              </a:rPr>
              <a:t>Jeremiah 2:22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“…Yet your </a:t>
            </a:r>
            <a:r>
              <a:rPr lang="en-US" sz="2800" i="1" u="sng" dirty="0">
                <a:solidFill>
                  <a:srgbClr val="FF9900"/>
                </a:solidFill>
                <a:effectLst>
                  <a:outerShdw blurRad="38100" dist="38100" dir="2700000" algn="tl">
                    <a:srgbClr val="000000">
                      <a:alpha val="43137"/>
                    </a:srgbClr>
                  </a:outerShdw>
                </a:effectLst>
              </a:rPr>
              <a:t>iniquity</a:t>
            </a:r>
            <a:r>
              <a:rPr lang="en-US" sz="2800" i="1" dirty="0">
                <a:effectLst>
                  <a:outerShdw blurRad="38100" dist="38100" dir="2700000" algn="tl">
                    <a:srgbClr val="000000">
                      <a:alpha val="43137"/>
                    </a:srgbClr>
                  </a:outerShdw>
                </a:effectLst>
              </a:rPr>
              <a:t> is marked before Me,” says the Lord GOD.</a:t>
            </a:r>
            <a:endParaRPr lang="en-US" sz="2800" dirty="0">
              <a:effectLst>
                <a:outerShdw blurRad="38100" dist="38100" dir="2700000" algn="tl">
                  <a:srgbClr val="000000">
                    <a:alpha val="43137"/>
                  </a:srgbClr>
                </a:outerShdw>
              </a:effectLst>
            </a:endParaRPr>
          </a:p>
          <a:p>
            <a:r>
              <a:rPr lang="en-US" sz="2800" b="1" dirty="0">
                <a:effectLst>
                  <a:outerShdw blurRad="38100" dist="38100" dir="2700000" algn="tl">
                    <a:srgbClr val="000000">
                      <a:alpha val="43137"/>
                    </a:srgbClr>
                  </a:outerShdw>
                </a:effectLst>
              </a:rPr>
              <a:t>    </a:t>
            </a:r>
            <a:r>
              <a:rPr lang="en-US" sz="2800" b="1" dirty="0">
                <a:solidFill>
                  <a:srgbClr val="92D050"/>
                </a:solidFill>
                <a:effectLst>
                  <a:outerShdw blurRad="38100" dist="38100" dir="2700000" algn="tl">
                    <a:srgbClr val="000000">
                      <a:alpha val="43137"/>
                    </a:srgbClr>
                  </a:outerShdw>
                </a:effectLst>
              </a:rPr>
              <a:t>b. </a:t>
            </a:r>
            <a:r>
              <a:rPr lang="en-US" sz="2800" b="1" u="sng" dirty="0">
                <a:solidFill>
                  <a:srgbClr val="92D050"/>
                </a:solidFill>
                <a:effectLst>
                  <a:outerShdw blurRad="38100" dist="38100" dir="2700000" algn="tl">
                    <a:srgbClr val="000000">
                      <a:alpha val="43137"/>
                    </a:srgbClr>
                  </a:outerShdw>
                </a:effectLst>
              </a:rPr>
              <a:t>The book of remembrance: </a:t>
            </a:r>
            <a:r>
              <a:rPr lang="en-US" sz="2800" b="1" dirty="0">
                <a:solidFill>
                  <a:srgbClr val="92D050"/>
                </a:solidFill>
                <a:effectLst>
                  <a:outerShdw blurRad="38100" dist="38100" dir="2700000" algn="tl">
                    <a:srgbClr val="000000">
                      <a:alpha val="43137"/>
                    </a:srgbClr>
                  </a:outerShdw>
                </a:effectLst>
              </a:rPr>
              <a:t> </a:t>
            </a:r>
          </a:p>
          <a:p>
            <a:r>
              <a:rPr lang="en-US" sz="2800" b="1" i="1" dirty="0">
                <a:solidFill>
                  <a:srgbClr val="FFC000"/>
                </a:solidFill>
                <a:effectLst>
                  <a:outerShdw blurRad="38100" dist="38100" dir="2700000" algn="tl">
                    <a:srgbClr val="000000">
                      <a:alpha val="43137"/>
                    </a:srgbClr>
                  </a:outerShdw>
                </a:effectLst>
              </a:rPr>
              <a:t>Malachi 3:16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So a book of </a:t>
            </a:r>
            <a:r>
              <a:rPr lang="en-US" sz="2800" i="1" u="sng" dirty="0">
                <a:solidFill>
                  <a:srgbClr val="FF9900"/>
                </a:solidFill>
                <a:effectLst>
                  <a:outerShdw blurRad="38100" dist="38100" dir="2700000" algn="tl">
                    <a:srgbClr val="000000">
                      <a:alpha val="43137"/>
                    </a:srgbClr>
                  </a:outerShdw>
                </a:effectLst>
              </a:rPr>
              <a:t>remembrance</a:t>
            </a:r>
            <a:r>
              <a:rPr lang="en-US" sz="2800" i="1" dirty="0">
                <a:effectLst>
                  <a:outerShdw blurRad="38100" dist="38100" dir="2700000" algn="tl">
                    <a:srgbClr val="000000">
                      <a:alpha val="43137"/>
                    </a:srgbClr>
                  </a:outerShdw>
                </a:effectLst>
              </a:rPr>
              <a:t> was written before Him For those who fear the LORD And who meditate on His name.</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7349A381-1530-4FD2-BE70-8FB6F2CBC2BD}"/>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EA8CFA3C-7224-41F1-B6E0-0CA04B82FF34}"/>
              </a:ext>
            </a:extLst>
          </p:cNvPr>
          <p:cNvSpPr>
            <a:spLocks noGrp="1"/>
          </p:cNvSpPr>
          <p:nvPr>
            <p:ph sz="quarter" idx="4"/>
          </p:nvPr>
        </p:nvSpPr>
        <p:spPr>
          <a:xfrm>
            <a:off x="8196228" y="1631156"/>
            <a:ext cx="490573" cy="2963466"/>
          </a:xfrm>
        </p:spPr>
        <p:txBody>
          <a:bodyPr>
            <a:normAutofit lnSpcReduction="10000"/>
          </a:bodyPr>
          <a:lstStyle/>
          <a:p>
            <a:endParaRPr lang="en-US" dirty="0"/>
          </a:p>
        </p:txBody>
      </p:sp>
    </p:spTree>
    <p:extLst>
      <p:ext uri="{BB962C8B-B14F-4D97-AF65-F5344CB8AC3E}">
        <p14:creationId xmlns:p14="http://schemas.microsoft.com/office/powerpoint/2010/main" val="3395588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2986D-8E88-4ACA-8DFB-7861ED7CB104}"/>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5BEFEC86-A840-4BEE-B3F5-DC7654014D9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861D81E-E598-4217-B16C-E8F2FDAE025D}"/>
              </a:ext>
            </a:extLst>
          </p:cNvPr>
          <p:cNvSpPr>
            <a:spLocks noGrp="1"/>
          </p:cNvSpPr>
          <p:nvPr>
            <p:ph sz="half" idx="2"/>
          </p:nvPr>
        </p:nvSpPr>
        <p:spPr>
          <a:xfrm>
            <a:off x="457200" y="1151335"/>
            <a:ext cx="5436342" cy="3443287"/>
          </a:xfrm>
        </p:spPr>
        <p:txBody>
          <a:bodyPr>
            <a:noAutofit/>
          </a:bodyPr>
          <a:lstStyle/>
          <a:p>
            <a:r>
              <a:rPr lang="en-US" sz="2800" b="1" dirty="0">
                <a:effectLst>
                  <a:outerShdw blurRad="38100" dist="38100" dir="2700000" algn="tl">
                    <a:srgbClr val="000000">
                      <a:alpha val="43137"/>
                    </a:srgbClr>
                  </a:outerShdw>
                </a:effectLst>
              </a:rPr>
              <a:t> </a:t>
            </a:r>
            <a:r>
              <a:rPr lang="en-US" sz="2800" b="1" dirty="0">
                <a:solidFill>
                  <a:srgbClr val="92D050"/>
                </a:solidFill>
                <a:effectLst>
                  <a:outerShdw blurRad="38100" dist="38100" dir="2700000" algn="tl">
                    <a:srgbClr val="000000">
                      <a:alpha val="43137"/>
                    </a:srgbClr>
                  </a:outerShdw>
                </a:effectLst>
              </a:rPr>
              <a:t>c. </a:t>
            </a:r>
            <a:r>
              <a:rPr lang="en-US" sz="2800" b="1" u="sng" dirty="0">
                <a:solidFill>
                  <a:srgbClr val="92D050"/>
                </a:solidFill>
                <a:effectLst>
                  <a:outerShdw blurRad="38100" dist="38100" dir="2700000" algn="tl">
                    <a:srgbClr val="000000">
                      <a:alpha val="43137"/>
                    </a:srgbClr>
                  </a:outerShdw>
                </a:effectLst>
              </a:rPr>
              <a:t>The book of life: </a:t>
            </a:r>
            <a:r>
              <a:rPr lang="en-US" sz="2800" b="1" dirty="0">
                <a:solidFill>
                  <a:srgbClr val="92D050"/>
                </a:solidFill>
                <a:effectLst>
                  <a:outerShdw blurRad="38100" dist="38100" dir="2700000" algn="tl">
                    <a:srgbClr val="000000">
                      <a:alpha val="43137"/>
                    </a:srgbClr>
                  </a:outerShdw>
                </a:effectLst>
              </a:rPr>
              <a:t> </a:t>
            </a:r>
          </a:p>
          <a:p>
            <a:r>
              <a:rPr lang="en-US" sz="2800" b="1" i="1" dirty="0">
                <a:solidFill>
                  <a:srgbClr val="FFC000"/>
                </a:solidFill>
                <a:effectLst>
                  <a:outerShdw blurRad="38100" dist="38100" dir="2700000" algn="tl">
                    <a:srgbClr val="000000">
                      <a:alpha val="43137"/>
                    </a:srgbClr>
                  </a:outerShdw>
                </a:effectLst>
              </a:rPr>
              <a:t>Rev. 3:5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He who overcomes shall be clothed in white garments, and I will not blot out his name from the Book of </a:t>
            </a:r>
            <a:r>
              <a:rPr lang="en-US" sz="2800" i="1" u="sng" dirty="0">
                <a:solidFill>
                  <a:srgbClr val="FF9900"/>
                </a:solidFill>
                <a:effectLst>
                  <a:outerShdw blurRad="38100" dist="38100" dir="2700000" algn="tl">
                    <a:srgbClr val="000000">
                      <a:alpha val="43137"/>
                    </a:srgbClr>
                  </a:outerShdw>
                </a:effectLst>
              </a:rPr>
              <a:t>Life</a:t>
            </a:r>
            <a:r>
              <a:rPr lang="en-US" sz="2800" i="1" dirty="0">
                <a:effectLst>
                  <a:outerShdw blurRad="38100" dist="38100" dir="2700000" algn="tl">
                    <a:srgbClr val="000000">
                      <a:alpha val="43137"/>
                    </a:srgbClr>
                  </a:outerShdw>
                </a:effectLst>
              </a:rPr>
              <a:t>; but I will confess his name before My Father and before His angels.</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043E9BAA-AFC0-45F4-98FD-508B780BC08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24C7A3E-4E38-4E9F-B2A1-3FA3F62D357F}"/>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17330884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7E0C0-7A44-4542-AC44-E1AE01636A5D}"/>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10.  What is the standard by which all will be judged?</a:t>
            </a:r>
            <a:br>
              <a:rPr lang="en-US" dirty="0">
                <a:effectLst/>
              </a:rPr>
            </a:br>
            <a:endParaRPr lang="en-US" dirty="0"/>
          </a:p>
        </p:txBody>
      </p:sp>
      <p:sp>
        <p:nvSpPr>
          <p:cNvPr id="3" name="Text Placeholder 2">
            <a:extLst>
              <a:ext uri="{FF2B5EF4-FFF2-40B4-BE49-F238E27FC236}">
                <a16:creationId xmlns:a16="http://schemas.microsoft.com/office/drawing/2014/main" id="{4FB5912E-A54A-498B-B93C-672018CC389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8D334F6-8D47-4DEF-AAF9-023BAE034115}"/>
              </a:ext>
            </a:extLst>
          </p:cNvPr>
          <p:cNvSpPr>
            <a:spLocks noGrp="1"/>
          </p:cNvSpPr>
          <p:nvPr>
            <p:ph sz="half" idx="2"/>
          </p:nvPr>
        </p:nvSpPr>
        <p:spPr>
          <a:xfrm>
            <a:off x="457200" y="1151335"/>
            <a:ext cx="5796762" cy="3992165"/>
          </a:xfrm>
        </p:spPr>
        <p:txBody>
          <a:bodyPr>
            <a:normAutofit fontScale="85000" lnSpcReduction="20000"/>
          </a:bodyPr>
          <a:lstStyle/>
          <a:p>
            <a:r>
              <a:rPr lang="en-US" sz="3300" b="1" i="1" dirty="0">
                <a:solidFill>
                  <a:srgbClr val="FFC000"/>
                </a:solidFill>
                <a:effectLst>
                  <a:outerShdw blurRad="38100" dist="38100" dir="2700000" algn="tl">
                    <a:srgbClr val="000000">
                      <a:alpha val="43137"/>
                    </a:srgbClr>
                  </a:outerShdw>
                </a:effectLst>
              </a:rPr>
              <a:t>Ecclesiastes 12:13, 14</a:t>
            </a:r>
            <a:r>
              <a:rPr lang="en-US" sz="3300" b="1" dirty="0">
                <a:solidFill>
                  <a:srgbClr val="FFC000"/>
                </a:solidFill>
                <a:effectLst>
                  <a:outerShdw blurRad="38100" dist="38100" dir="2700000" algn="tl">
                    <a:srgbClr val="000000">
                      <a:alpha val="43137"/>
                    </a:srgbClr>
                  </a:outerShdw>
                </a:effectLst>
              </a:rPr>
              <a:t>   </a:t>
            </a:r>
            <a:r>
              <a:rPr lang="en-US" sz="3300" i="1" dirty="0">
                <a:effectLst>
                  <a:outerShdw blurRad="38100" dist="38100" dir="2700000" algn="tl">
                    <a:srgbClr val="000000">
                      <a:alpha val="43137"/>
                    </a:srgbClr>
                  </a:outerShdw>
                </a:effectLst>
              </a:rPr>
              <a:t>Let us hear the conclusion of the whole matter: Fear God and </a:t>
            </a:r>
            <a:r>
              <a:rPr lang="en-US" sz="3300" i="1" u="sng" dirty="0">
                <a:solidFill>
                  <a:srgbClr val="FF9900"/>
                </a:solidFill>
                <a:effectLst>
                  <a:outerShdw blurRad="38100" dist="38100" dir="2700000" algn="tl">
                    <a:srgbClr val="000000">
                      <a:alpha val="43137"/>
                    </a:srgbClr>
                  </a:outerShdw>
                </a:effectLst>
              </a:rPr>
              <a:t>keep</a:t>
            </a:r>
            <a:r>
              <a:rPr lang="en-US" sz="3300" i="1" dirty="0">
                <a:effectLst>
                  <a:outerShdw blurRad="38100" dist="38100" dir="2700000" algn="tl">
                    <a:srgbClr val="000000">
                      <a:alpha val="43137"/>
                    </a:srgbClr>
                  </a:outerShdw>
                </a:effectLst>
              </a:rPr>
              <a:t> His commandments, For this is the </a:t>
            </a:r>
            <a:r>
              <a:rPr lang="en-US" sz="3300" i="1" u="sng" dirty="0">
                <a:solidFill>
                  <a:srgbClr val="FF9900"/>
                </a:solidFill>
                <a:effectLst>
                  <a:outerShdw blurRad="38100" dist="38100" dir="2700000" algn="tl">
                    <a:srgbClr val="000000">
                      <a:alpha val="43137"/>
                    </a:srgbClr>
                  </a:outerShdw>
                </a:effectLst>
              </a:rPr>
              <a:t>whole</a:t>
            </a:r>
            <a:r>
              <a:rPr lang="en-US" sz="3300" i="1" dirty="0">
                <a:effectLst>
                  <a:outerShdw blurRad="38100" dist="38100" dir="2700000" algn="tl">
                    <a:srgbClr val="000000">
                      <a:alpha val="43137"/>
                    </a:srgbClr>
                  </a:outerShdw>
                </a:effectLst>
              </a:rPr>
              <a:t> duty of man.  For God will bring every work into judgment, Including every secret thing, Whether it is good or whether it is evil.</a:t>
            </a:r>
            <a:endParaRPr lang="en-US" sz="3300" dirty="0">
              <a:effectLst>
                <a:outerShdw blurRad="38100" dist="38100" dir="2700000" algn="tl">
                  <a:srgbClr val="000000">
                    <a:alpha val="43137"/>
                  </a:srgbClr>
                </a:outerShdw>
              </a:effectLst>
            </a:endParaRPr>
          </a:p>
          <a:p>
            <a:r>
              <a:rPr lang="en-US" sz="3300" b="1" i="1" dirty="0">
                <a:solidFill>
                  <a:srgbClr val="FFC000"/>
                </a:solidFill>
                <a:effectLst>
                  <a:outerShdw blurRad="38100" dist="38100" dir="2700000" algn="tl">
                    <a:srgbClr val="000000">
                      <a:alpha val="43137"/>
                    </a:srgbClr>
                  </a:outerShdw>
                </a:effectLst>
              </a:rPr>
              <a:t>James 2:12</a:t>
            </a:r>
            <a:r>
              <a:rPr lang="en-US" sz="3300" b="1" dirty="0">
                <a:solidFill>
                  <a:srgbClr val="FFC000"/>
                </a:solidFill>
                <a:effectLst>
                  <a:outerShdw blurRad="38100" dist="38100" dir="2700000" algn="tl">
                    <a:srgbClr val="000000">
                      <a:alpha val="43137"/>
                    </a:srgbClr>
                  </a:outerShdw>
                </a:effectLst>
              </a:rPr>
              <a:t> </a:t>
            </a:r>
            <a:r>
              <a:rPr lang="en-US" sz="3300" i="1" dirty="0">
                <a:effectLst>
                  <a:outerShdw blurRad="38100" dist="38100" dir="2700000" algn="tl">
                    <a:srgbClr val="000000">
                      <a:alpha val="43137"/>
                    </a:srgbClr>
                  </a:outerShdw>
                </a:effectLst>
              </a:rPr>
              <a:t>So speak and so do as those who will be </a:t>
            </a:r>
            <a:r>
              <a:rPr lang="en-US" sz="3300" i="1" u="sng" dirty="0">
                <a:solidFill>
                  <a:srgbClr val="FF9900"/>
                </a:solidFill>
                <a:effectLst>
                  <a:outerShdw blurRad="38100" dist="38100" dir="2700000" algn="tl">
                    <a:srgbClr val="000000">
                      <a:alpha val="43137"/>
                    </a:srgbClr>
                  </a:outerShdw>
                </a:effectLst>
              </a:rPr>
              <a:t>judged</a:t>
            </a:r>
            <a:r>
              <a:rPr lang="en-US" sz="3300" i="1" dirty="0">
                <a:effectLst>
                  <a:outerShdw blurRad="38100" dist="38100" dir="2700000" algn="tl">
                    <a:srgbClr val="000000">
                      <a:alpha val="43137"/>
                    </a:srgbClr>
                  </a:outerShdw>
                </a:effectLst>
              </a:rPr>
              <a:t> by the law of liberty.</a:t>
            </a:r>
            <a:endParaRPr lang="en-US" sz="33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025A26AD-990B-4A86-B3ED-3773B92E577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6AF2E3F-F66E-4C5F-A5A4-44B4D976A3CA}"/>
              </a:ext>
            </a:extLst>
          </p:cNvPr>
          <p:cNvSpPr>
            <a:spLocks noGrp="1"/>
          </p:cNvSpPr>
          <p:nvPr>
            <p:ph sz="quarter" idx="4"/>
          </p:nvPr>
        </p:nvSpPr>
        <p:spPr/>
        <p:txBody>
          <a:bodyPr>
            <a:normAutofit fontScale="85000" lnSpcReduction="20000"/>
          </a:bodyPr>
          <a:lstStyle/>
          <a:p>
            <a:endParaRPr lang="en-US"/>
          </a:p>
        </p:txBody>
      </p:sp>
    </p:spTree>
    <p:extLst>
      <p:ext uri="{BB962C8B-B14F-4D97-AF65-F5344CB8AC3E}">
        <p14:creationId xmlns:p14="http://schemas.microsoft.com/office/powerpoint/2010/main" val="29225655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84536-D9E9-4AB1-977D-0E09FAEDCEA8}"/>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What will the judgment bring to light?</a:t>
            </a:r>
            <a:br>
              <a:rPr lang="en-US" dirty="0">
                <a:effectLst/>
              </a:rPr>
            </a:br>
            <a:endParaRPr lang="en-US" dirty="0"/>
          </a:p>
        </p:txBody>
      </p:sp>
      <p:sp>
        <p:nvSpPr>
          <p:cNvPr id="3" name="Text Placeholder 2">
            <a:extLst>
              <a:ext uri="{FF2B5EF4-FFF2-40B4-BE49-F238E27FC236}">
                <a16:creationId xmlns:a16="http://schemas.microsoft.com/office/drawing/2014/main" id="{FC593342-A170-45D8-B78C-F2CD74E678E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79DA8E9-5EBC-413E-8DA6-E2D9F44503C4}"/>
              </a:ext>
            </a:extLst>
          </p:cNvPr>
          <p:cNvSpPr>
            <a:spLocks noGrp="1"/>
          </p:cNvSpPr>
          <p:nvPr>
            <p:ph sz="half" idx="2"/>
          </p:nvPr>
        </p:nvSpPr>
        <p:spPr>
          <a:xfrm>
            <a:off x="457199" y="1631156"/>
            <a:ext cx="5369597" cy="2963466"/>
          </a:xfrm>
        </p:spPr>
        <p:txBody>
          <a:bodyPr/>
          <a:lstStyle/>
          <a:p>
            <a:r>
              <a:rPr lang="en-US" sz="2800" b="1" i="1" dirty="0">
                <a:solidFill>
                  <a:srgbClr val="FFC000"/>
                </a:solidFill>
                <a:effectLst>
                  <a:outerShdw blurRad="38100" dist="38100" dir="2700000" algn="tl">
                    <a:srgbClr val="000000">
                      <a:alpha val="43137"/>
                    </a:srgbClr>
                  </a:outerShdw>
                </a:effectLst>
              </a:rPr>
              <a:t>Ecclesiastes 12:13, 14  </a:t>
            </a:r>
            <a:r>
              <a:rPr lang="en-US" sz="2800" i="1" dirty="0">
                <a:effectLst>
                  <a:outerShdw blurRad="38100" dist="38100" dir="2700000" algn="tl">
                    <a:srgbClr val="000000">
                      <a:alpha val="43137"/>
                    </a:srgbClr>
                  </a:outerShdw>
                </a:effectLst>
              </a:rPr>
              <a:t>... For God will bring every work into judgment, including every</a:t>
            </a:r>
            <a:r>
              <a:rPr lang="en-US" sz="2800" i="1" u="sng" dirty="0">
                <a:solidFill>
                  <a:srgbClr val="FF9900"/>
                </a:solidFill>
                <a:effectLst>
                  <a:outerShdw blurRad="38100" dist="38100" dir="2700000" algn="tl">
                    <a:srgbClr val="000000">
                      <a:alpha val="43137"/>
                    </a:srgbClr>
                  </a:outerShdw>
                </a:effectLst>
              </a:rPr>
              <a:t> secret </a:t>
            </a:r>
            <a:r>
              <a:rPr lang="en-US" sz="2800" i="1" dirty="0">
                <a:effectLst>
                  <a:outerShdw blurRad="38100" dist="38100" dir="2700000" algn="tl">
                    <a:srgbClr val="000000">
                      <a:alpha val="43137"/>
                    </a:srgbClr>
                  </a:outerShdw>
                </a:effectLst>
              </a:rPr>
              <a:t>thing, …</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Matt 12: 36, 37</a:t>
            </a:r>
            <a:r>
              <a:rPr lang="en-US" sz="2800" b="1"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every </a:t>
            </a:r>
            <a:r>
              <a:rPr lang="en-US" sz="2800" i="1" u="sng" dirty="0">
                <a:solidFill>
                  <a:srgbClr val="FF9900"/>
                </a:solidFill>
                <a:effectLst>
                  <a:outerShdw blurRad="38100" dist="38100" dir="2700000" algn="tl">
                    <a:srgbClr val="000000">
                      <a:alpha val="43137"/>
                    </a:srgbClr>
                  </a:outerShdw>
                </a:effectLst>
              </a:rPr>
              <a:t>idle</a:t>
            </a:r>
            <a:r>
              <a:rPr lang="en-US" sz="2800" i="1" dirty="0">
                <a:effectLst>
                  <a:outerShdw blurRad="38100" dist="38100" dir="2700000" algn="tl">
                    <a:srgbClr val="000000">
                      <a:alpha val="43137"/>
                    </a:srgbClr>
                  </a:outerShdw>
                </a:effectLst>
              </a:rPr>
              <a:t> word…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05F8A03E-5532-45A9-B363-765916D0ED4A}"/>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C1085AA-64EE-4BE0-B642-9BB497995870}"/>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8648156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A9A3F-3FE1-4407-8316-3E657BD709AA}"/>
              </a:ext>
            </a:extLst>
          </p:cNvPr>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12. What is Jesus seeking to accomplish in His followers (the church) through the judgment process? </a:t>
            </a:r>
          </a:p>
        </p:txBody>
      </p:sp>
      <p:sp>
        <p:nvSpPr>
          <p:cNvPr id="3" name="Text Placeholder 2">
            <a:extLst>
              <a:ext uri="{FF2B5EF4-FFF2-40B4-BE49-F238E27FC236}">
                <a16:creationId xmlns:a16="http://schemas.microsoft.com/office/drawing/2014/main" id="{06EA4F90-E8F2-4303-A9F8-D72AC65CA9B6}"/>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28DF6074-9DD3-4AD9-A5D4-799CE85B2B3A}"/>
              </a:ext>
            </a:extLst>
          </p:cNvPr>
          <p:cNvSpPr>
            <a:spLocks noGrp="1"/>
          </p:cNvSpPr>
          <p:nvPr>
            <p:ph sz="half" idx="2"/>
          </p:nvPr>
        </p:nvSpPr>
        <p:spPr>
          <a:xfrm>
            <a:off x="457200" y="1151335"/>
            <a:ext cx="5616552" cy="3443287"/>
          </a:xfrm>
        </p:spPr>
        <p:txBody>
          <a:bodyPr>
            <a:noAutofit/>
          </a:bodyPr>
          <a:lstStyle/>
          <a:p>
            <a:r>
              <a:rPr lang="en-US" sz="2800" b="1" i="1" dirty="0">
                <a:solidFill>
                  <a:srgbClr val="FFC000"/>
                </a:solidFill>
                <a:effectLst>
                  <a:outerShdw blurRad="38100" dist="38100" dir="2700000" algn="tl">
                    <a:srgbClr val="000000">
                      <a:alpha val="43137"/>
                    </a:srgbClr>
                  </a:outerShdw>
                </a:effectLst>
              </a:rPr>
              <a:t>Ephesians 5:25-27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Christ also loved the church and gave Himself for it, that He might </a:t>
            </a:r>
            <a:r>
              <a:rPr lang="en-US" sz="2800" i="1" u="sng" dirty="0">
                <a:solidFill>
                  <a:srgbClr val="FF9900"/>
                </a:solidFill>
                <a:effectLst>
                  <a:outerShdw blurRad="38100" dist="38100" dir="2700000" algn="tl">
                    <a:srgbClr val="000000">
                      <a:alpha val="43137"/>
                    </a:srgbClr>
                  </a:outerShdw>
                </a:effectLst>
              </a:rPr>
              <a:t>sanctify</a:t>
            </a:r>
            <a:r>
              <a:rPr lang="en-US" sz="2800" i="1" dirty="0">
                <a:effectLst>
                  <a:outerShdw blurRad="38100" dist="38100" dir="2700000" algn="tl">
                    <a:srgbClr val="000000">
                      <a:alpha val="43137"/>
                    </a:srgbClr>
                  </a:outerShdw>
                </a:effectLst>
              </a:rPr>
              <a:t> and </a:t>
            </a:r>
            <a:r>
              <a:rPr lang="en-US" sz="2800" i="1" u="sng" dirty="0">
                <a:solidFill>
                  <a:srgbClr val="FF9900"/>
                </a:solidFill>
                <a:effectLst>
                  <a:outerShdw blurRad="38100" dist="38100" dir="2700000" algn="tl">
                    <a:srgbClr val="000000">
                      <a:alpha val="43137"/>
                    </a:srgbClr>
                  </a:outerShdw>
                </a:effectLst>
              </a:rPr>
              <a:t>cleanse</a:t>
            </a:r>
            <a:r>
              <a:rPr lang="en-US" sz="2800" i="1" dirty="0">
                <a:effectLst>
                  <a:outerShdw blurRad="38100" dist="38100" dir="2700000" algn="tl">
                    <a:srgbClr val="000000">
                      <a:alpha val="43137"/>
                    </a:srgbClr>
                  </a:outerShdw>
                </a:effectLst>
              </a:rPr>
              <a:t> it with the washing of water by the word, that He might present it to Himself a glorious church, not having </a:t>
            </a:r>
            <a:r>
              <a:rPr lang="en-US" sz="2800" i="1" u="sng" dirty="0">
                <a:solidFill>
                  <a:srgbClr val="FF9900"/>
                </a:solidFill>
                <a:effectLst>
                  <a:outerShdw blurRad="38100" dist="38100" dir="2700000" algn="tl">
                    <a:srgbClr val="000000">
                      <a:alpha val="43137"/>
                    </a:srgbClr>
                  </a:outerShdw>
                </a:effectLst>
              </a:rPr>
              <a:t>spot</a:t>
            </a:r>
            <a:r>
              <a:rPr lang="en-US" sz="2800" i="1" dirty="0">
                <a:effectLst>
                  <a:outerShdw blurRad="38100" dist="38100" dir="2700000" algn="tl">
                    <a:srgbClr val="000000">
                      <a:alpha val="43137"/>
                    </a:srgbClr>
                  </a:outerShdw>
                </a:effectLst>
              </a:rPr>
              <a:t> or </a:t>
            </a:r>
            <a:r>
              <a:rPr lang="en-US" sz="2800" i="1" u="sng" dirty="0">
                <a:solidFill>
                  <a:srgbClr val="FF9900"/>
                </a:solidFill>
                <a:effectLst>
                  <a:outerShdw blurRad="38100" dist="38100" dir="2700000" algn="tl">
                    <a:srgbClr val="000000">
                      <a:alpha val="43137"/>
                    </a:srgbClr>
                  </a:outerShdw>
                </a:effectLst>
              </a:rPr>
              <a:t>wrinkle</a:t>
            </a:r>
            <a:r>
              <a:rPr lang="en-US" sz="2800" i="1" dirty="0">
                <a:effectLst>
                  <a:outerShdw blurRad="38100" dist="38100" dir="2700000" algn="tl">
                    <a:srgbClr val="000000">
                      <a:alpha val="43137"/>
                    </a:srgbClr>
                  </a:outerShdw>
                </a:effectLst>
              </a:rPr>
              <a:t> or any such thing, but that it should be</a:t>
            </a:r>
            <a:r>
              <a:rPr lang="en-US" sz="2800" i="1" u="sng" dirty="0">
                <a:solidFill>
                  <a:srgbClr val="FF9900"/>
                </a:solidFill>
                <a:effectLst>
                  <a:outerShdw blurRad="38100" dist="38100" dir="2700000" algn="tl">
                    <a:srgbClr val="000000">
                      <a:alpha val="43137"/>
                    </a:srgbClr>
                  </a:outerShdw>
                </a:effectLst>
              </a:rPr>
              <a:t> holy</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without </a:t>
            </a:r>
            <a:r>
              <a:rPr lang="en-US" sz="2800" i="1" u="sng" dirty="0">
                <a:solidFill>
                  <a:srgbClr val="FF9900"/>
                </a:solidFill>
                <a:effectLst>
                  <a:outerShdw blurRad="38100" dist="38100" dir="2700000" algn="tl">
                    <a:srgbClr val="000000">
                      <a:alpha val="43137"/>
                    </a:srgbClr>
                  </a:outerShdw>
                </a:effectLst>
              </a:rPr>
              <a:t>blemish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C581491F-A811-46D3-92EB-AB8C9A64DEA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05E7B3B-A838-43C5-98B7-0AAAA98FF4B2}"/>
              </a:ext>
            </a:extLst>
          </p:cNvPr>
          <p:cNvSpPr>
            <a:spLocks noGrp="1"/>
          </p:cNvSpPr>
          <p:nvPr>
            <p:ph sz="quarter" idx="4"/>
          </p:nvPr>
        </p:nvSpPr>
        <p:spPr>
          <a:xfrm>
            <a:off x="7929250" y="1631156"/>
            <a:ext cx="757551" cy="2963466"/>
          </a:xfrm>
        </p:spPr>
        <p:txBody>
          <a:bodyPr>
            <a:normAutofit lnSpcReduction="10000"/>
          </a:bodyPr>
          <a:lstStyle/>
          <a:p>
            <a:endParaRPr lang="en-US" dirty="0"/>
          </a:p>
        </p:txBody>
      </p:sp>
    </p:spTree>
    <p:extLst>
      <p:ext uri="{BB962C8B-B14F-4D97-AF65-F5344CB8AC3E}">
        <p14:creationId xmlns:p14="http://schemas.microsoft.com/office/powerpoint/2010/main" val="37817058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F7779-12C5-4384-96B3-725544D61B07}"/>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What happens if a sin remains on the books unrepented of and unforsaken?</a:t>
            </a:r>
            <a:br>
              <a:rPr lang="en-US" dirty="0">
                <a:effectLst/>
              </a:rPr>
            </a:br>
            <a:endParaRPr lang="en-US" dirty="0"/>
          </a:p>
        </p:txBody>
      </p:sp>
      <p:sp>
        <p:nvSpPr>
          <p:cNvPr id="3" name="Text Placeholder 2">
            <a:extLst>
              <a:ext uri="{FF2B5EF4-FFF2-40B4-BE49-F238E27FC236}">
                <a16:creationId xmlns:a16="http://schemas.microsoft.com/office/drawing/2014/main" id="{DB076B99-CB1C-48A9-B0A7-C76EFB35345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98BE389-860A-4A8E-81C3-F2A78B241B4F}"/>
              </a:ext>
            </a:extLst>
          </p:cNvPr>
          <p:cNvSpPr>
            <a:spLocks noGrp="1"/>
          </p:cNvSpPr>
          <p:nvPr>
            <p:ph sz="half" idx="2"/>
          </p:nvPr>
        </p:nvSpPr>
        <p:spPr>
          <a:xfrm>
            <a:off x="457200" y="1151335"/>
            <a:ext cx="5763390" cy="3992165"/>
          </a:xfrm>
        </p:spPr>
        <p:txBody>
          <a:bodyPr>
            <a:normAutofit fontScale="92500" lnSpcReduction="20000"/>
          </a:bodyPr>
          <a:lstStyle/>
          <a:p>
            <a:r>
              <a:rPr lang="en-US" sz="3000" b="1" i="1" dirty="0">
                <a:solidFill>
                  <a:srgbClr val="FFC000"/>
                </a:solidFill>
                <a:effectLst>
                  <a:outerShdw blurRad="38100" dist="38100" dir="2700000" algn="tl">
                    <a:srgbClr val="000000">
                      <a:alpha val="43137"/>
                    </a:srgbClr>
                  </a:outerShdw>
                </a:effectLst>
              </a:rPr>
              <a:t>Exodus 32:33</a:t>
            </a:r>
            <a:r>
              <a:rPr lang="en-US" sz="3000" b="1"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 Whoever has sinned against Me, I will blot him </a:t>
            </a:r>
            <a:r>
              <a:rPr lang="en-US" sz="3000" i="1" u="sng" dirty="0">
                <a:solidFill>
                  <a:srgbClr val="FF9900"/>
                </a:solidFill>
                <a:effectLst>
                  <a:outerShdw blurRad="38100" dist="38100" dir="2700000" algn="tl">
                    <a:srgbClr val="000000">
                      <a:alpha val="43137"/>
                    </a:srgbClr>
                  </a:outerShdw>
                </a:effectLst>
              </a:rPr>
              <a:t>out</a:t>
            </a:r>
            <a:r>
              <a:rPr lang="en-US" sz="3000" i="1" dirty="0">
                <a:effectLst>
                  <a:outerShdw blurRad="38100" dist="38100" dir="2700000" algn="tl">
                    <a:srgbClr val="000000">
                      <a:alpha val="43137"/>
                    </a:srgbClr>
                  </a:outerShdw>
                </a:effectLst>
              </a:rPr>
              <a:t> of My book.</a:t>
            </a:r>
            <a:endParaRPr lang="en-US" sz="3000" dirty="0">
              <a:effectLst>
                <a:outerShdw blurRad="38100" dist="38100" dir="2700000" algn="tl">
                  <a:srgbClr val="000000">
                    <a:alpha val="43137"/>
                  </a:srgbClr>
                </a:outerShdw>
              </a:effectLst>
            </a:endParaRPr>
          </a:p>
          <a:p>
            <a:r>
              <a:rPr lang="en-US" sz="3000" b="1" i="1" dirty="0">
                <a:solidFill>
                  <a:srgbClr val="FFC000"/>
                </a:solidFill>
                <a:effectLst>
                  <a:outerShdw blurRad="38100" dist="38100" dir="2700000" algn="tl">
                    <a:srgbClr val="000000">
                      <a:alpha val="43137"/>
                    </a:srgbClr>
                  </a:outerShdw>
                </a:effectLst>
              </a:rPr>
              <a:t>Ezekiel 18:24  </a:t>
            </a:r>
            <a:r>
              <a:rPr lang="en-US" sz="3000" i="1" dirty="0">
                <a:effectLst>
                  <a:outerShdw blurRad="38100" dist="38100" dir="2700000" algn="tl">
                    <a:srgbClr val="000000">
                      <a:alpha val="43137"/>
                    </a:srgbClr>
                  </a:outerShdw>
                </a:effectLst>
              </a:rPr>
              <a:t>But when a righteous man turns away from his righteousness and commits iniquity,…</a:t>
            </a:r>
            <a:r>
              <a:rPr lang="en-US" sz="3000" i="1" u="sng" dirty="0">
                <a:solidFill>
                  <a:srgbClr val="FF9900"/>
                </a:solidFill>
                <a:effectLst>
                  <a:outerShdw blurRad="38100" dist="38100" dir="2700000" algn="tl">
                    <a:srgbClr val="000000">
                      <a:alpha val="43137"/>
                    </a:srgbClr>
                  </a:outerShdw>
                </a:effectLst>
              </a:rPr>
              <a:t>All</a:t>
            </a:r>
            <a:r>
              <a:rPr lang="en-US" sz="3000" i="1" dirty="0">
                <a:solidFill>
                  <a:srgbClr val="FF99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the righteousness which he has done shall not be remembered; because of the unfaithfulness of which he is guilty and the sin which he has committed,…he shall die.</a:t>
            </a:r>
            <a:endParaRPr lang="en-US" sz="30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03A77C4-DFA5-40FC-8413-769708EC09A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62CAC65-E149-42E8-A46D-3471440E485C}"/>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3205952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D8A3CE-00A5-4EF0-B6DE-3DCF651B2067}"/>
              </a:ext>
            </a:extLst>
          </p:cNvPr>
          <p:cNvSpPr>
            <a:spLocks noGrp="1"/>
          </p:cNvSpPr>
          <p:nvPr>
            <p:ph type="title"/>
          </p:nvPr>
        </p:nvSpPr>
        <p:spPr/>
        <p:txBody>
          <a:bodyPr>
            <a:normAutofit fontScale="90000"/>
          </a:bodyPr>
          <a:lstStyle/>
          <a:p>
            <a:pPr algn="l"/>
            <a:br>
              <a:rPr lang="en-US" sz="3100" dirty="0">
                <a:solidFill>
                  <a:srgbClr val="00B0F0"/>
                </a:solidFill>
                <a:effectLst/>
              </a:rPr>
            </a:br>
            <a:br>
              <a:rPr lang="en-US" sz="3100" dirty="0">
                <a:solidFill>
                  <a:srgbClr val="00B0F0"/>
                </a:solidFill>
                <a:effectLst/>
              </a:rPr>
            </a:br>
            <a:br>
              <a:rPr lang="en-US" sz="3100" dirty="0">
                <a:solidFill>
                  <a:srgbClr val="00B0F0"/>
                </a:solidFill>
                <a:effectLst/>
              </a:rPr>
            </a:br>
            <a:r>
              <a:rPr lang="en-US" sz="3100" dirty="0">
                <a:solidFill>
                  <a:srgbClr val="00B0F0"/>
                </a:solidFill>
                <a:effectLst/>
              </a:rPr>
              <a:t>14.  But what if I have repented of my sin and have turned from it and by faith have claimed the blood of Jesus as my atoning sacrifice?  Will my sins be blotted out and my name remain in the book of life?</a:t>
            </a:r>
            <a:br>
              <a:rPr lang="en-US" dirty="0">
                <a:effectLst/>
              </a:rPr>
            </a:br>
            <a:endParaRPr lang="en-US" dirty="0"/>
          </a:p>
        </p:txBody>
      </p:sp>
      <p:sp>
        <p:nvSpPr>
          <p:cNvPr id="3" name="Text Placeholder 2">
            <a:extLst>
              <a:ext uri="{FF2B5EF4-FFF2-40B4-BE49-F238E27FC236}">
                <a16:creationId xmlns:a16="http://schemas.microsoft.com/office/drawing/2014/main" id="{86E4F999-BD92-408E-B09C-56BC62B2236A}"/>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306E4085-DCEC-486A-9E48-9F88BEDF18D3}"/>
              </a:ext>
            </a:extLst>
          </p:cNvPr>
          <p:cNvSpPr>
            <a:spLocks noGrp="1"/>
          </p:cNvSpPr>
          <p:nvPr>
            <p:ph sz="half" idx="2"/>
          </p:nvPr>
        </p:nvSpPr>
        <p:spPr>
          <a:xfrm>
            <a:off x="457200" y="1631155"/>
            <a:ext cx="5609877" cy="3428079"/>
          </a:xfrm>
        </p:spPr>
        <p:txBody>
          <a:bodyPr>
            <a:normAutofit/>
          </a:bodyPr>
          <a:lstStyle/>
          <a:p>
            <a:endParaRPr lang="en-US" b="1" i="1" dirty="0">
              <a:solidFill>
                <a:srgbClr val="FFC000"/>
              </a:solidFill>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Isaiah 43:25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even I, am He who </a:t>
            </a:r>
            <a:r>
              <a:rPr lang="en-US" sz="2800" i="1" u="sng" dirty="0">
                <a:solidFill>
                  <a:srgbClr val="FF9900"/>
                </a:solidFill>
                <a:effectLst>
                  <a:outerShdw blurRad="38100" dist="38100" dir="2700000" algn="tl">
                    <a:srgbClr val="000000">
                      <a:alpha val="43137"/>
                    </a:srgbClr>
                  </a:outerShdw>
                </a:effectLst>
              </a:rPr>
              <a:t>blots out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your transgressions for My own sake; And I will </a:t>
            </a:r>
            <a:r>
              <a:rPr lang="en-US" sz="2800" i="1" u="sng" dirty="0">
                <a:solidFill>
                  <a:srgbClr val="FF9900"/>
                </a:solidFill>
                <a:effectLst>
                  <a:outerShdw blurRad="38100" dist="38100" dir="2700000" algn="tl">
                    <a:srgbClr val="000000">
                      <a:alpha val="43137"/>
                    </a:srgbClr>
                  </a:outerShdw>
                </a:effectLst>
              </a:rPr>
              <a:t>not</a:t>
            </a:r>
            <a:r>
              <a:rPr lang="en-US" sz="2800" i="1" dirty="0">
                <a:effectLst>
                  <a:outerShdw blurRad="38100" dist="38100" dir="2700000" algn="tl">
                    <a:srgbClr val="000000">
                      <a:alpha val="43137"/>
                    </a:srgbClr>
                  </a:outerShdw>
                </a:effectLst>
              </a:rPr>
              <a:t> remember your sins.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D69369EC-5B90-4828-B938-54AC64C5D4FD}"/>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1879F192-53FD-4177-B0C4-A843223FDF74}"/>
              </a:ext>
            </a:extLst>
          </p:cNvPr>
          <p:cNvSpPr>
            <a:spLocks noGrp="1"/>
          </p:cNvSpPr>
          <p:nvPr>
            <p:ph sz="quarter" idx="4"/>
          </p:nvPr>
        </p:nvSpPr>
        <p:spPr>
          <a:xfrm>
            <a:off x="8336391" y="1631156"/>
            <a:ext cx="350410" cy="2963466"/>
          </a:xfrm>
        </p:spPr>
        <p:txBody>
          <a:bodyPr>
            <a:normAutofit/>
          </a:bodyPr>
          <a:lstStyle/>
          <a:p>
            <a:endParaRPr lang="en-US" dirty="0"/>
          </a:p>
        </p:txBody>
      </p:sp>
    </p:spTree>
    <p:extLst>
      <p:ext uri="{BB962C8B-B14F-4D97-AF65-F5344CB8AC3E}">
        <p14:creationId xmlns:p14="http://schemas.microsoft.com/office/powerpoint/2010/main" val="3661703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343FDB-53F5-458F-AAC2-5344B9A92E4F}"/>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235928A-3119-43EF-88E5-0614CF38C66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C859120-E158-4CD5-9E31-B98C353BF4EC}"/>
              </a:ext>
            </a:extLst>
          </p:cNvPr>
          <p:cNvSpPr>
            <a:spLocks noGrp="1"/>
          </p:cNvSpPr>
          <p:nvPr>
            <p:ph sz="half" idx="2"/>
          </p:nvPr>
        </p:nvSpPr>
        <p:spPr>
          <a:xfrm>
            <a:off x="457200" y="1151335"/>
            <a:ext cx="5329550" cy="3443287"/>
          </a:xfrm>
        </p:spPr>
        <p:txBody>
          <a:bodyPr/>
          <a:lstStyle/>
          <a:p>
            <a:r>
              <a:rPr lang="en-US" sz="2800" b="1" i="1" dirty="0">
                <a:solidFill>
                  <a:srgbClr val="FFC000"/>
                </a:solidFill>
                <a:effectLst>
                  <a:outerShdw blurRad="38100" dist="38100" dir="2700000" algn="tl">
                    <a:srgbClr val="000000">
                      <a:alpha val="43137"/>
                    </a:srgbClr>
                  </a:outerShdw>
                </a:effectLst>
              </a:rPr>
              <a:t>Revelation 3:5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He who </a:t>
            </a:r>
            <a:r>
              <a:rPr lang="en-US" sz="2800" i="1" u="sng" dirty="0">
                <a:solidFill>
                  <a:srgbClr val="FF9900"/>
                </a:solidFill>
                <a:effectLst>
                  <a:outerShdw blurRad="38100" dist="38100" dir="2700000" algn="tl">
                    <a:srgbClr val="000000">
                      <a:alpha val="43137"/>
                    </a:srgbClr>
                  </a:outerShdw>
                </a:effectLst>
              </a:rPr>
              <a:t>overcomes</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shall be clothed in white garments, and I will not blot out his name from the Book of Life; but I will confess his name before My Father and before His angels.</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BC15EC5C-4D77-4786-A818-C2E61D690F9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60708A1-21C9-4827-BACD-F1D1ACE1F442}"/>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9869725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Related image">
            <a:extLst>
              <a:ext uri="{FF2B5EF4-FFF2-40B4-BE49-F238E27FC236}">
                <a16:creationId xmlns:a16="http://schemas.microsoft.com/office/drawing/2014/main" id="{9A6DC0DE-D779-4298-8A77-D66F0D3EFB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06307" y="0"/>
            <a:ext cx="3737693" cy="5143499"/>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65DE6031-DD34-4696-88CA-977035D78336}"/>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F62C17F7-F47C-4A5D-BDA4-1C09941285FD}"/>
              </a:ext>
            </a:extLst>
          </p:cNvPr>
          <p:cNvSpPr>
            <a:spLocks noGrp="1"/>
          </p:cNvSpPr>
          <p:nvPr>
            <p:ph type="pic" sz="quarter" idx="14"/>
          </p:nvPr>
        </p:nvSpPr>
        <p:spPr/>
      </p:sp>
      <p:sp>
        <p:nvSpPr>
          <p:cNvPr id="4" name="Title 3">
            <a:extLst>
              <a:ext uri="{FF2B5EF4-FFF2-40B4-BE49-F238E27FC236}">
                <a16:creationId xmlns:a16="http://schemas.microsoft.com/office/drawing/2014/main" id="{72D53558-13B4-4E25-950C-3DBD2CFC368C}"/>
              </a:ext>
            </a:extLst>
          </p:cNvPr>
          <p:cNvSpPr>
            <a:spLocks noGrp="1"/>
          </p:cNvSpPr>
          <p:nvPr>
            <p:ph type="title"/>
          </p:nvPr>
        </p:nvSpPr>
        <p:spPr/>
        <p:txBody>
          <a:bodyPr>
            <a:normAutofit/>
          </a:bodyPr>
          <a:lstStyle/>
          <a:p>
            <a:r>
              <a:rPr lang="en-US" sz="2800" i="1" dirty="0"/>
              <a:t>By Pastor </a:t>
            </a:r>
            <a:r>
              <a:rPr lang="en-US" sz="2800" i="1" dirty="0" err="1"/>
              <a:t>Baute</a:t>
            </a:r>
            <a:endParaRPr lang="en-US" sz="2800" i="1" dirty="0"/>
          </a:p>
        </p:txBody>
      </p:sp>
      <p:sp>
        <p:nvSpPr>
          <p:cNvPr id="5" name="Content Placeholder 4">
            <a:extLst>
              <a:ext uri="{FF2B5EF4-FFF2-40B4-BE49-F238E27FC236}">
                <a16:creationId xmlns:a16="http://schemas.microsoft.com/office/drawing/2014/main" id="{34867CA6-2D62-418E-9891-23B0A8CE6969}"/>
              </a:ext>
            </a:extLst>
          </p:cNvPr>
          <p:cNvSpPr>
            <a:spLocks noGrp="1"/>
          </p:cNvSpPr>
          <p:nvPr>
            <p:ph idx="13"/>
          </p:nvPr>
        </p:nvSpPr>
        <p:spPr>
          <a:xfrm>
            <a:off x="283248" y="538274"/>
            <a:ext cx="5422992" cy="3394472"/>
          </a:xfrm>
        </p:spPr>
        <p:txBody>
          <a:bodyPr/>
          <a:lstStyle/>
          <a:p>
            <a:endParaRPr lang="en-US" sz="4000" b="1" dirty="0">
              <a:solidFill>
                <a:srgbClr val="FFC000"/>
              </a:solidFill>
              <a:effectLst>
                <a:outerShdw blurRad="38100" dist="38100" dir="2700000" algn="tl">
                  <a:srgbClr val="000000">
                    <a:alpha val="43137"/>
                  </a:srgbClr>
                </a:outerShdw>
              </a:effectLst>
            </a:endParaRPr>
          </a:p>
          <a:p>
            <a:r>
              <a:rPr lang="en-US" sz="4000" b="1" dirty="0">
                <a:solidFill>
                  <a:srgbClr val="FFC000"/>
                </a:solidFill>
                <a:effectLst>
                  <a:outerShdw blurRad="38100" dist="38100" dir="2700000" algn="tl">
                    <a:srgbClr val="000000">
                      <a:alpha val="43137"/>
                    </a:srgbClr>
                  </a:outerShdw>
                </a:effectLst>
              </a:rPr>
              <a:t>THE GOOD NEWS OF THE JUDGMENT</a:t>
            </a:r>
            <a:endParaRPr lang="en-US" sz="4000" dirty="0">
              <a:solidFill>
                <a:srgbClr val="FFC000"/>
              </a:solidFill>
              <a:effectLst>
                <a:outerShdw blurRad="38100" dist="38100" dir="2700000" algn="tl">
                  <a:srgbClr val="000000">
                    <a:alpha val="43137"/>
                  </a:srgbClr>
                </a:outerShdw>
              </a:effectLst>
            </a:endParaRPr>
          </a:p>
          <a:p>
            <a:r>
              <a:rPr lang="en-US" b="1" i="1" dirty="0">
                <a:solidFill>
                  <a:srgbClr val="FFC000"/>
                </a:solidFill>
                <a:effectLst>
                  <a:outerShdw blurRad="38100" dist="38100" dir="2700000" algn="tl">
                    <a:srgbClr val="000000">
                      <a:alpha val="43137"/>
                    </a:srgbClr>
                  </a:outerShdw>
                </a:effectLst>
              </a:rPr>
              <a:t>(Phase 1:  The Investigation)</a:t>
            </a:r>
            <a:endParaRPr lang="en-US" i="1" dirty="0">
              <a:solidFill>
                <a:srgbClr val="FFC000"/>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190803905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D22217-357A-4274-B1BB-39B924F967F6}"/>
              </a:ext>
            </a:extLst>
          </p:cNvPr>
          <p:cNvSpPr>
            <a:spLocks noGrp="1"/>
          </p:cNvSpPr>
          <p:nvPr>
            <p:ph type="title"/>
          </p:nvPr>
        </p:nvSpPr>
        <p:spPr/>
        <p:txBody>
          <a:bodyPr>
            <a:noAutofit/>
          </a:bodyPr>
          <a:lstStyle/>
          <a:p>
            <a:pPr algn="l"/>
            <a:r>
              <a:rPr lang="en-US" sz="2800" dirty="0">
                <a:solidFill>
                  <a:srgbClr val="00B0F0"/>
                </a:solidFill>
                <a:effectLst/>
              </a:rPr>
              <a:t>15.  While the investigative judgment is taking place, what is my part? </a:t>
            </a:r>
            <a:endParaRPr lang="en-US" sz="2800" dirty="0">
              <a:solidFill>
                <a:srgbClr val="00B0F0"/>
              </a:solidFill>
            </a:endParaRPr>
          </a:p>
        </p:txBody>
      </p:sp>
      <p:sp>
        <p:nvSpPr>
          <p:cNvPr id="3" name="Text Placeholder 2">
            <a:extLst>
              <a:ext uri="{FF2B5EF4-FFF2-40B4-BE49-F238E27FC236}">
                <a16:creationId xmlns:a16="http://schemas.microsoft.com/office/drawing/2014/main" id="{6C58CB8B-C1EC-4BC5-BB73-0F98641E10F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1A9DF29-B12E-4435-B65B-F15E9BD76A0C}"/>
              </a:ext>
            </a:extLst>
          </p:cNvPr>
          <p:cNvSpPr>
            <a:spLocks noGrp="1"/>
          </p:cNvSpPr>
          <p:nvPr>
            <p:ph sz="half" idx="2"/>
          </p:nvPr>
        </p:nvSpPr>
        <p:spPr>
          <a:xfrm>
            <a:off x="457200" y="1631156"/>
            <a:ext cx="5443016"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2 Corinthians. 13:5</a:t>
            </a:r>
            <a:r>
              <a:rPr lang="en-US" sz="2800" b="1" dirty="0">
                <a:solidFill>
                  <a:srgbClr val="FFC0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Examine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yourselves as to whether you are in the faith.  Prove yourselves.  Do you not know yourselves, that Jesus Christ is in you?--unless indeed you are disqualified. </a:t>
            </a:r>
            <a:endParaRPr lang="en-US" sz="2800" dirty="0">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D25EF83F-D797-42B5-BCFB-65B62C036D1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27E465E-43A1-43E7-8D07-916EEDEF5D11}"/>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905559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F2A838-54A0-498F-A8F3-713C513405B3}"/>
              </a:ext>
            </a:extLst>
          </p:cNvPr>
          <p:cNvSpPr>
            <a:spLocks noGrp="1"/>
          </p:cNvSpPr>
          <p:nvPr>
            <p:ph type="title"/>
          </p:nvPr>
        </p:nvSpPr>
        <p:spPr>
          <a:xfrm>
            <a:off x="450526" y="212653"/>
            <a:ext cx="8229600" cy="857250"/>
          </a:xfrm>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When the investigative judgment is “done” what verdict is reached?</a:t>
            </a:r>
            <a:br>
              <a:rPr lang="en-US" dirty="0">
                <a:effectLst/>
              </a:rPr>
            </a:br>
            <a:endParaRPr lang="en-US" dirty="0"/>
          </a:p>
        </p:txBody>
      </p:sp>
      <p:sp>
        <p:nvSpPr>
          <p:cNvPr id="3" name="Text Placeholder 2">
            <a:extLst>
              <a:ext uri="{FF2B5EF4-FFF2-40B4-BE49-F238E27FC236}">
                <a16:creationId xmlns:a16="http://schemas.microsoft.com/office/drawing/2014/main" id="{B8FF17F7-6A62-482D-87DF-22599DD99201}"/>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CBA26DA9-3CA0-4AB0-8920-4F5A09778971}"/>
              </a:ext>
            </a:extLst>
          </p:cNvPr>
          <p:cNvSpPr>
            <a:spLocks noGrp="1"/>
          </p:cNvSpPr>
          <p:nvPr>
            <p:ph sz="half" idx="2"/>
          </p:nvPr>
        </p:nvSpPr>
        <p:spPr>
          <a:xfrm>
            <a:off x="457200" y="1151335"/>
            <a:ext cx="5536458" cy="3992165"/>
          </a:xfrm>
        </p:spPr>
        <p:txBody>
          <a:bodyPr>
            <a:normAutofit/>
          </a:bodyPr>
          <a:lstStyle/>
          <a:p>
            <a:r>
              <a:rPr lang="en-US" sz="2800" b="1" i="1" dirty="0">
                <a:solidFill>
                  <a:srgbClr val="FFC000"/>
                </a:solidFill>
                <a:effectLst>
                  <a:outerShdw blurRad="38100" dist="38100" dir="2700000" algn="tl">
                    <a:srgbClr val="000000">
                      <a:alpha val="43137"/>
                    </a:srgbClr>
                  </a:outerShdw>
                </a:effectLst>
              </a:rPr>
              <a:t>Revelation 22:10-14</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a:t>
            </a:r>
            <a:r>
              <a:rPr lang="en-US" sz="2800" i="1" dirty="0">
                <a:effectLst>
                  <a:outerShdw blurRad="38100" dist="38100" dir="2700000" algn="tl">
                    <a:srgbClr val="000000">
                      <a:alpha val="43137"/>
                    </a:srgbClr>
                  </a:outerShdw>
                </a:effectLst>
              </a:rPr>
              <a:t>…He who is unjust, let him be </a:t>
            </a:r>
            <a:r>
              <a:rPr lang="en-US" sz="2800" i="1" u="sng" dirty="0">
                <a:solidFill>
                  <a:srgbClr val="FF9900"/>
                </a:solidFill>
                <a:effectLst>
                  <a:outerShdw blurRad="38100" dist="38100" dir="2700000" algn="tl">
                    <a:srgbClr val="000000">
                      <a:alpha val="43137"/>
                    </a:srgbClr>
                  </a:outerShdw>
                </a:effectLst>
              </a:rPr>
              <a:t>unjust</a:t>
            </a:r>
            <a:r>
              <a:rPr lang="en-US" sz="2800" i="1" dirty="0">
                <a:effectLst>
                  <a:outerShdw blurRad="38100" dist="38100" dir="2700000" algn="tl">
                    <a:srgbClr val="000000">
                      <a:alpha val="43137"/>
                    </a:srgbClr>
                  </a:outerShdw>
                </a:effectLst>
              </a:rPr>
              <a:t> still; he who is filthy, let him be </a:t>
            </a:r>
            <a:r>
              <a:rPr lang="en-US" sz="2800" i="1" u="sng" dirty="0">
                <a:solidFill>
                  <a:srgbClr val="FF9900"/>
                </a:solidFill>
                <a:effectLst>
                  <a:outerShdw blurRad="38100" dist="38100" dir="2700000" algn="tl">
                    <a:srgbClr val="000000">
                      <a:alpha val="43137"/>
                    </a:srgbClr>
                  </a:outerShdw>
                </a:effectLst>
              </a:rPr>
              <a:t>filthy</a:t>
            </a:r>
            <a:r>
              <a:rPr lang="en-US" sz="2800" i="1" dirty="0">
                <a:effectLst>
                  <a:outerShdw blurRad="38100" dist="38100" dir="2700000" algn="tl">
                    <a:srgbClr val="000000">
                      <a:alpha val="43137"/>
                    </a:srgbClr>
                  </a:outerShdw>
                </a:effectLst>
              </a:rPr>
              <a:t> still; he who is righteous, let him be </a:t>
            </a:r>
            <a:r>
              <a:rPr lang="en-US" sz="2800" i="1" u="sng" dirty="0">
                <a:solidFill>
                  <a:srgbClr val="FF9900"/>
                </a:solidFill>
                <a:effectLst>
                  <a:outerShdw blurRad="38100" dist="38100" dir="2700000" algn="tl">
                    <a:srgbClr val="000000">
                      <a:alpha val="43137"/>
                    </a:srgbClr>
                  </a:outerShdw>
                </a:effectLst>
              </a:rPr>
              <a:t>righteous</a:t>
            </a:r>
            <a:r>
              <a:rPr lang="en-US" sz="2800" i="1" dirty="0">
                <a:effectLst>
                  <a:outerShdw blurRad="38100" dist="38100" dir="2700000" algn="tl">
                    <a:srgbClr val="000000">
                      <a:alpha val="43137"/>
                    </a:srgbClr>
                  </a:outerShdw>
                </a:effectLst>
              </a:rPr>
              <a:t> still; he who is holy, let him be holy still.  And behold, I am coming quickly, and My reward is with Me, to give to every one </a:t>
            </a:r>
            <a:r>
              <a:rPr lang="en-US" sz="2800" i="1" u="sng" dirty="0">
                <a:solidFill>
                  <a:srgbClr val="FF9900"/>
                </a:solidFill>
                <a:effectLst>
                  <a:outerShdw blurRad="38100" dist="38100" dir="2700000" algn="tl">
                    <a:srgbClr val="000000">
                      <a:alpha val="43137"/>
                    </a:srgbClr>
                  </a:outerShdw>
                </a:effectLst>
              </a:rPr>
              <a:t>according</a:t>
            </a:r>
            <a:r>
              <a:rPr lang="en-US" sz="2800" i="1" dirty="0">
                <a:effectLst>
                  <a:outerShdw blurRad="38100" dist="38100" dir="2700000" algn="tl">
                    <a:srgbClr val="000000">
                      <a:alpha val="43137"/>
                    </a:srgbClr>
                  </a:outerShdw>
                </a:effectLst>
              </a:rPr>
              <a:t> to his work.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0DA2A3A3-9647-4A5F-A117-643A336CA3D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983ECFB-99CF-4A74-B02F-357D89722E5A}"/>
              </a:ext>
            </a:extLst>
          </p:cNvPr>
          <p:cNvSpPr>
            <a:spLocks noGrp="1"/>
          </p:cNvSpPr>
          <p:nvPr>
            <p:ph sz="quarter" idx="4"/>
          </p:nvPr>
        </p:nvSpPr>
        <p:spPr/>
        <p:txBody>
          <a:bodyPr>
            <a:normAutofit/>
          </a:bodyPr>
          <a:lstStyle/>
          <a:p>
            <a:endParaRPr lang="en-US" dirty="0"/>
          </a:p>
        </p:txBody>
      </p:sp>
    </p:spTree>
    <p:extLst>
      <p:ext uri="{BB962C8B-B14F-4D97-AF65-F5344CB8AC3E}">
        <p14:creationId xmlns:p14="http://schemas.microsoft.com/office/powerpoint/2010/main" val="6237790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6EE53-6911-47D3-943E-FA75A76B0E91}"/>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9047B22-A597-422A-B991-2353FC9F241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54F4986-EA2D-4E5C-82EF-6B9C15741C25}"/>
              </a:ext>
            </a:extLst>
          </p:cNvPr>
          <p:cNvSpPr>
            <a:spLocks noGrp="1"/>
          </p:cNvSpPr>
          <p:nvPr>
            <p:ph sz="half" idx="2"/>
          </p:nvPr>
        </p:nvSpPr>
        <p:spPr>
          <a:xfrm>
            <a:off x="457199" y="1151335"/>
            <a:ext cx="5336225" cy="3443287"/>
          </a:xfrm>
        </p:spPr>
        <p:txBody>
          <a:bodyPr>
            <a:normAutofit/>
          </a:bodyPr>
          <a:lstStyle/>
          <a:p>
            <a:r>
              <a:rPr lang="en-US" sz="2800" b="1" i="1" dirty="0">
                <a:solidFill>
                  <a:srgbClr val="FFC000"/>
                </a:solidFill>
                <a:effectLst>
                  <a:outerShdw blurRad="38100" dist="38100" dir="2700000" algn="tl">
                    <a:srgbClr val="000000">
                      <a:alpha val="43137"/>
                    </a:srgbClr>
                  </a:outerShdw>
                </a:effectLst>
              </a:rPr>
              <a:t>Hebrews 9:28</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“So Christ was offered once to bear the sins of many.  To those who eagerly wait for Him He will appear a</a:t>
            </a:r>
            <a:r>
              <a:rPr lang="en-US" sz="2800" i="1" u="sng" dirty="0">
                <a:solidFill>
                  <a:srgbClr val="FF9900"/>
                </a:solidFill>
                <a:effectLst>
                  <a:outerShdw blurRad="38100" dist="38100" dir="2700000" algn="tl">
                    <a:srgbClr val="000000">
                      <a:alpha val="43137"/>
                    </a:srgbClr>
                  </a:outerShdw>
                </a:effectLst>
              </a:rPr>
              <a:t> second</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time, apart from sin, for salvation.</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87A9D5E7-8E10-4144-86A7-F97EE78BB97D}"/>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E4E089F-2B28-4B0B-BC96-0B72FD958A5D}"/>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38844346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E87E68-C307-48C2-86F1-59F3889F3B0D}"/>
              </a:ext>
            </a:extLst>
          </p:cNvPr>
          <p:cNvSpPr>
            <a:spLocks noGrp="1"/>
          </p:cNvSpPr>
          <p:nvPr>
            <p:ph type="title"/>
          </p:nvPr>
        </p:nvSpPr>
        <p:spPr/>
        <p:txBody>
          <a:bodyPr>
            <a:normAutofit fontScale="90000"/>
          </a:bodyPr>
          <a:lstStyle/>
          <a:p>
            <a:pPr algn="l"/>
            <a:r>
              <a:rPr lang="en-US" dirty="0">
                <a:effectLst/>
              </a:rPr>
              <a:t> </a:t>
            </a:r>
            <a:br>
              <a:rPr lang="en-US" dirty="0">
                <a:effectLst/>
              </a:rPr>
            </a:br>
            <a:r>
              <a:rPr lang="en-US" sz="3100" dirty="0">
                <a:solidFill>
                  <a:srgbClr val="00B0F0"/>
                </a:solidFill>
                <a:effectLst/>
              </a:rPr>
              <a:t>17.  Is Jesus able to secure my case before the heavenly court?</a:t>
            </a:r>
            <a:br>
              <a:rPr lang="en-US" dirty="0">
                <a:effectLst/>
              </a:rPr>
            </a:br>
            <a:endParaRPr lang="en-US" dirty="0"/>
          </a:p>
        </p:txBody>
      </p:sp>
      <p:sp>
        <p:nvSpPr>
          <p:cNvPr id="3" name="Text Placeholder 2">
            <a:extLst>
              <a:ext uri="{FF2B5EF4-FFF2-40B4-BE49-F238E27FC236}">
                <a16:creationId xmlns:a16="http://schemas.microsoft.com/office/drawing/2014/main" id="{AD876E65-5A4F-472D-9B0F-04B6683859D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23423A6-9A44-40DC-8CB5-E000BCB255F9}"/>
              </a:ext>
            </a:extLst>
          </p:cNvPr>
          <p:cNvSpPr>
            <a:spLocks noGrp="1"/>
          </p:cNvSpPr>
          <p:nvPr>
            <p:ph sz="half" idx="2"/>
          </p:nvPr>
        </p:nvSpPr>
        <p:spPr>
          <a:xfrm>
            <a:off x="457200" y="1631156"/>
            <a:ext cx="5329550" cy="2963466"/>
          </a:xfrm>
        </p:spPr>
        <p:txBody>
          <a:bodyPr/>
          <a:lstStyle/>
          <a:p>
            <a:r>
              <a:rPr lang="en-US" sz="2800" b="1" i="1" dirty="0">
                <a:solidFill>
                  <a:srgbClr val="FFC000"/>
                </a:solidFill>
                <a:effectLst>
                  <a:outerShdw blurRad="38100" dist="38100" dir="2700000" algn="tl">
                    <a:srgbClr val="000000">
                      <a:alpha val="43137"/>
                    </a:srgbClr>
                  </a:outerShdw>
                </a:effectLst>
              </a:rPr>
              <a:t>Romans 8:1 </a:t>
            </a:r>
            <a:r>
              <a:rPr lang="en-US" sz="2800" i="1" dirty="0">
                <a:effectLst>
                  <a:outerShdw blurRad="38100" dist="38100" dir="2700000" algn="tl">
                    <a:srgbClr val="000000">
                      <a:alpha val="43137"/>
                    </a:srgbClr>
                  </a:outerShdw>
                </a:effectLst>
              </a:rPr>
              <a:t>There is therefore now </a:t>
            </a:r>
            <a:r>
              <a:rPr lang="en-US" sz="2800" i="1" u="sng" dirty="0">
                <a:solidFill>
                  <a:srgbClr val="FF9900"/>
                </a:solidFill>
                <a:effectLst>
                  <a:outerShdw blurRad="38100" dist="38100" dir="2700000" algn="tl">
                    <a:srgbClr val="000000">
                      <a:alpha val="43137"/>
                    </a:srgbClr>
                  </a:outerShdw>
                </a:effectLst>
              </a:rPr>
              <a:t>no</a:t>
            </a:r>
            <a:r>
              <a:rPr lang="en-US" sz="2800" i="1" dirty="0">
                <a:effectLst>
                  <a:outerShdw blurRad="38100" dist="38100" dir="2700000" algn="tl">
                    <a:srgbClr val="000000">
                      <a:alpha val="43137"/>
                    </a:srgbClr>
                  </a:outerShdw>
                </a:effectLst>
              </a:rPr>
              <a:t> condemnation to those who are</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in</a:t>
            </a:r>
            <a:r>
              <a:rPr lang="en-US" sz="2800" i="1" dirty="0">
                <a:effectLst>
                  <a:outerShdw blurRad="38100" dist="38100" dir="2700000" algn="tl">
                    <a:srgbClr val="000000">
                      <a:alpha val="43137"/>
                    </a:srgbClr>
                  </a:outerShdw>
                </a:effectLst>
              </a:rPr>
              <a:t> Christ Jesus….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3A13B245-AFC4-418C-B5C5-7FD687E03E8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BC83922-FF33-4A5D-9CF0-D9625B91AF4C}"/>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24481994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73092-FDF3-41DD-8887-7084A86526FA}"/>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6F854B92-DB80-467F-B2F9-45DBF01D85D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80586EC-7921-409E-A20F-075EC9029CD1}"/>
              </a:ext>
            </a:extLst>
          </p:cNvPr>
          <p:cNvSpPr>
            <a:spLocks noGrp="1"/>
          </p:cNvSpPr>
          <p:nvPr>
            <p:ph sz="half" idx="2"/>
          </p:nvPr>
        </p:nvSpPr>
        <p:spPr>
          <a:xfrm>
            <a:off x="457200" y="1631156"/>
            <a:ext cx="5503086" cy="2963466"/>
          </a:xfrm>
        </p:spPr>
        <p:txBody>
          <a:bodyPr/>
          <a:lstStyle/>
          <a:p>
            <a:r>
              <a:rPr lang="en-US" sz="2800" b="1" i="1" dirty="0">
                <a:solidFill>
                  <a:srgbClr val="FFC000"/>
                </a:solidFill>
                <a:effectLst>
                  <a:outerShdw blurRad="38100" dist="38100" dir="2700000" algn="tl">
                    <a:srgbClr val="000000">
                      <a:alpha val="43137"/>
                    </a:srgbClr>
                  </a:outerShdw>
                </a:effectLst>
              </a:rPr>
              <a:t>The Savior invites you to turn your life over to Him today.  Won't you place your trust in God's word, and choose Jesus as your caring Savior, Friend, Attorney, and Judge in the Judgment?  </a:t>
            </a:r>
            <a:endParaRPr lang="en-US" sz="2800" dirty="0">
              <a:solidFill>
                <a:srgbClr val="FFC000"/>
              </a:solidFill>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BEB31D0D-62A7-400D-8198-ADD69DCB252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69447CF-910D-40E2-827F-1114CE2853AA}"/>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473075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4615" y="205978"/>
            <a:ext cx="8402185" cy="1425177"/>
          </a:xfrm>
        </p:spPr>
        <p:txBody>
          <a:bodyPr>
            <a:noAutofit/>
          </a:bodyPr>
          <a:lstStyle/>
          <a:p>
            <a:pPr algn="l"/>
            <a:br>
              <a:rPr lang="en-US" sz="2800" dirty="0">
                <a:effectLst/>
              </a:rPr>
            </a:br>
            <a:br>
              <a:rPr lang="en-US" sz="2800" dirty="0">
                <a:effectLst/>
              </a:rPr>
            </a:br>
            <a:br>
              <a:rPr lang="en-US" sz="2800" dirty="0">
                <a:effectLst/>
              </a:rPr>
            </a:br>
            <a:r>
              <a:rPr lang="en-US" sz="2800" dirty="0">
                <a:solidFill>
                  <a:srgbClr val="00B0F0"/>
                </a:solidFill>
                <a:effectLst>
                  <a:outerShdw blurRad="38100" dist="38100" dir="2700000" algn="tl">
                    <a:srgbClr val="000000">
                      <a:alpha val="43137"/>
                    </a:srgbClr>
                  </a:outerShdw>
                </a:effectLst>
              </a:rPr>
              <a:t>1.  Can we be certain there will be a judgment?</a:t>
            </a:r>
            <a:br>
              <a:rPr lang="en-US" dirty="0">
                <a:effectLst/>
              </a:rPr>
            </a:br>
            <a:br>
              <a:rPr lang="en-US" sz="2800" dirty="0">
                <a:effectLst/>
              </a:rPr>
            </a:br>
            <a:br>
              <a:rPr lang="en-US" sz="2800" dirty="0">
                <a:effectLst/>
              </a:rPr>
            </a:b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a:xfrm>
            <a:off x="345171" y="1151335"/>
            <a:ext cx="6037462" cy="4268453"/>
          </a:xfrm>
        </p:spPr>
        <p:txBody>
          <a:bodyPr>
            <a:normAutofit/>
          </a:bodyPr>
          <a:lstStyle/>
          <a:p>
            <a:endParaRPr lang="en-US" sz="2800" b="1" i="1"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Acts 17:31</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[God] has appointed </a:t>
            </a:r>
            <a:r>
              <a:rPr lang="en-US" sz="2800" i="1" u="sng" dirty="0">
                <a:solidFill>
                  <a:srgbClr val="FF9900"/>
                </a:solidFill>
                <a:effectLst>
                  <a:outerShdw blurRad="38100" dist="38100" dir="2700000" algn="tl">
                    <a:srgbClr val="000000">
                      <a:alpha val="43137"/>
                    </a:srgbClr>
                  </a:outerShdw>
                </a:effectLst>
              </a:rPr>
              <a:t>a day</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on which He will judge the world….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a:xfrm>
            <a:off x="7061571" y="1631156"/>
            <a:ext cx="1625230" cy="2963466"/>
          </a:xfrm>
        </p:spPr>
        <p:txBody>
          <a:bodyPr/>
          <a:lstStyle/>
          <a:p>
            <a:endParaRPr lang="en-US" dirty="0"/>
          </a:p>
        </p:txBody>
      </p:sp>
    </p:spTree>
    <p:extLst>
      <p:ext uri="{BB962C8B-B14F-4D97-AF65-F5344CB8AC3E}">
        <p14:creationId xmlns:p14="http://schemas.microsoft.com/office/powerpoint/2010/main" val="4292461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2C0D7-B757-42CF-877D-BEF24B84938B}"/>
              </a:ext>
            </a:extLst>
          </p:cNvPr>
          <p:cNvSpPr>
            <a:spLocks noGrp="1"/>
          </p:cNvSpPr>
          <p:nvPr>
            <p:ph type="title"/>
          </p:nvPr>
        </p:nvSpPr>
        <p:spPr>
          <a:xfrm>
            <a:off x="457199" y="1"/>
            <a:ext cx="8399800" cy="927748"/>
          </a:xfrm>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How does Daniel describe the judgment scene when Jesus moves from the holy place to the most holy?</a:t>
            </a:r>
            <a:br>
              <a:rPr lang="en-US" dirty="0">
                <a:effectLst/>
              </a:rPr>
            </a:br>
            <a:endParaRPr lang="en-US" dirty="0"/>
          </a:p>
        </p:txBody>
      </p:sp>
      <p:sp>
        <p:nvSpPr>
          <p:cNvPr id="3" name="Text Placeholder 2">
            <a:extLst>
              <a:ext uri="{FF2B5EF4-FFF2-40B4-BE49-F238E27FC236}">
                <a16:creationId xmlns:a16="http://schemas.microsoft.com/office/drawing/2014/main" id="{CFC28DF6-DF66-4D96-BF78-C0B086049871}"/>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6AAE3BA0-85DD-44CB-8B4F-51B75CF996D5}"/>
              </a:ext>
            </a:extLst>
          </p:cNvPr>
          <p:cNvSpPr>
            <a:spLocks noGrp="1"/>
          </p:cNvSpPr>
          <p:nvPr>
            <p:ph sz="half" idx="2"/>
          </p:nvPr>
        </p:nvSpPr>
        <p:spPr>
          <a:xfrm>
            <a:off x="457200" y="1373813"/>
            <a:ext cx="7965960" cy="3868681"/>
          </a:xfrm>
        </p:spPr>
        <p:txBody>
          <a:bodyPr>
            <a:noAutofit/>
          </a:bodyPr>
          <a:lstStyle/>
          <a:p>
            <a:r>
              <a:rPr lang="en-US" sz="2600" b="1" i="1" dirty="0">
                <a:solidFill>
                  <a:srgbClr val="FFC000"/>
                </a:solidFill>
              </a:rPr>
              <a:t>Daniel 7:9, 10 </a:t>
            </a:r>
            <a:r>
              <a:rPr lang="en-US" sz="2600" dirty="0">
                <a:solidFill>
                  <a:srgbClr val="FFC000"/>
                </a:solidFill>
              </a:rPr>
              <a:t> </a:t>
            </a:r>
            <a:r>
              <a:rPr lang="en-US" sz="2600" i="1" dirty="0"/>
              <a:t>I watched till thrones were put in place, And the Ancient of Days was seated; His garment was white as snow, And the hair of His head was like pure wool.  His throne was a fiery flame, Its wheels a burning fire; A fiery stream issued And came forth from before Him. A thousand thousands ministered to Him; Ten thousand times ten thousand stood before Him. The </a:t>
            </a:r>
            <a:r>
              <a:rPr lang="en-US" sz="2600" i="1" u="sng" dirty="0">
                <a:solidFill>
                  <a:srgbClr val="FF9900"/>
                </a:solidFill>
              </a:rPr>
              <a:t>court</a:t>
            </a:r>
            <a:r>
              <a:rPr lang="en-US" sz="2600" i="1" dirty="0"/>
              <a:t> was seated, And the </a:t>
            </a:r>
            <a:r>
              <a:rPr lang="en-US" sz="2600" i="1" u="sng" dirty="0">
                <a:solidFill>
                  <a:srgbClr val="FF9900"/>
                </a:solidFill>
              </a:rPr>
              <a:t>books</a:t>
            </a:r>
            <a:r>
              <a:rPr lang="en-US" sz="2600" i="1" dirty="0"/>
              <a:t> were opened. </a:t>
            </a:r>
            <a:endParaRPr lang="en-US" sz="2600" dirty="0"/>
          </a:p>
        </p:txBody>
      </p:sp>
      <p:sp>
        <p:nvSpPr>
          <p:cNvPr id="5" name="Text Placeholder 4">
            <a:extLst>
              <a:ext uri="{FF2B5EF4-FFF2-40B4-BE49-F238E27FC236}">
                <a16:creationId xmlns:a16="http://schemas.microsoft.com/office/drawing/2014/main" id="{A4988F83-5683-4027-807D-D3D8EFA2E162}"/>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F3D1032E-7994-44B9-AF86-E17A02D21C65}"/>
              </a:ext>
            </a:extLst>
          </p:cNvPr>
          <p:cNvSpPr>
            <a:spLocks noGrp="1"/>
          </p:cNvSpPr>
          <p:nvPr>
            <p:ph sz="quarter" idx="4"/>
          </p:nvPr>
        </p:nvSpPr>
        <p:spPr>
          <a:xfrm flipH="1">
            <a:off x="8686801" y="1631156"/>
            <a:ext cx="147638" cy="2963466"/>
          </a:xfrm>
        </p:spPr>
        <p:txBody>
          <a:bodyPr>
            <a:normAutofit/>
          </a:bodyPr>
          <a:lstStyle/>
          <a:p>
            <a:endParaRPr lang="en-US" dirty="0"/>
          </a:p>
        </p:txBody>
      </p:sp>
    </p:spTree>
    <p:extLst>
      <p:ext uri="{BB962C8B-B14F-4D97-AF65-F5344CB8AC3E}">
        <p14:creationId xmlns:p14="http://schemas.microsoft.com/office/powerpoint/2010/main" val="27040557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48064-C16C-4182-95D7-EE7D5239E2AE}"/>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4B41F9B-7FC1-4622-9F62-0AF764E3DF5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E5A8D32-998A-47A5-A414-4BE3ED138A17}"/>
              </a:ext>
            </a:extLst>
          </p:cNvPr>
          <p:cNvSpPr>
            <a:spLocks noGrp="1"/>
          </p:cNvSpPr>
          <p:nvPr>
            <p:ph sz="half" idx="2"/>
          </p:nvPr>
        </p:nvSpPr>
        <p:spPr>
          <a:xfrm>
            <a:off x="457199" y="1151335"/>
            <a:ext cx="5483063" cy="3443287"/>
          </a:xfrm>
        </p:spPr>
        <p:txBody>
          <a:bodyPr>
            <a:normAutofit/>
          </a:bodyPr>
          <a:lstStyle/>
          <a:p>
            <a:r>
              <a:rPr lang="en-US" sz="2800" b="1" i="1" dirty="0">
                <a:solidFill>
                  <a:srgbClr val="FFC000"/>
                </a:solidFill>
                <a:effectLst>
                  <a:outerShdw blurRad="38100" dist="38100" dir="2700000" algn="tl">
                    <a:srgbClr val="000000">
                      <a:alpha val="43137"/>
                    </a:srgbClr>
                  </a:outerShdw>
                </a:effectLst>
              </a:rPr>
              <a:t>Daniel 7:13, 14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was watching in the night visions, And behold, One like the </a:t>
            </a:r>
            <a:r>
              <a:rPr lang="en-US" sz="2800" i="1" dirty="0">
                <a:solidFill>
                  <a:srgbClr val="FF9900"/>
                </a:solidFill>
                <a:effectLst>
                  <a:outerShdw blurRad="38100" dist="38100" dir="2700000" algn="tl">
                    <a:srgbClr val="000000">
                      <a:alpha val="43137"/>
                    </a:srgbClr>
                  </a:outerShdw>
                </a:effectLst>
              </a:rPr>
              <a:t>Son of Man</a:t>
            </a:r>
            <a:r>
              <a:rPr lang="en-US" sz="2800" i="1" dirty="0">
                <a:effectLst>
                  <a:outerShdw blurRad="38100" dist="38100" dir="2700000" algn="tl">
                    <a:srgbClr val="000000">
                      <a:alpha val="43137"/>
                    </a:srgbClr>
                  </a:outerShdw>
                </a:effectLst>
              </a:rPr>
              <a:t>, Coming with the clouds of heaven! He came to the Ancient of Days, And they brought Him near before Him.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4B7C71F-9AD9-47A7-B876-621A0FC86EB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3EFC9CE-E460-4E56-9211-AC6A837BC7E6}"/>
              </a:ext>
            </a:extLst>
          </p:cNvPr>
          <p:cNvSpPr>
            <a:spLocks noGrp="1"/>
          </p:cNvSpPr>
          <p:nvPr>
            <p:ph sz="quarter" idx="4"/>
          </p:nvPr>
        </p:nvSpPr>
        <p:spPr>
          <a:xfrm>
            <a:off x="7595527" y="1631156"/>
            <a:ext cx="1091274" cy="2963466"/>
          </a:xfrm>
        </p:spPr>
        <p:txBody>
          <a:bodyPr>
            <a:normAutofit/>
          </a:bodyPr>
          <a:lstStyle/>
          <a:p>
            <a:endParaRPr lang="en-US" dirty="0"/>
          </a:p>
        </p:txBody>
      </p:sp>
    </p:spTree>
    <p:extLst>
      <p:ext uri="{BB962C8B-B14F-4D97-AF65-F5344CB8AC3E}">
        <p14:creationId xmlns:p14="http://schemas.microsoft.com/office/powerpoint/2010/main" val="778307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80B8B-7E54-439A-B7C5-B5562EED1829}"/>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Who will be brought into this judgment?</a:t>
            </a:r>
            <a:br>
              <a:rPr lang="en-US" dirty="0">
                <a:effectLst/>
              </a:rPr>
            </a:br>
            <a:endParaRPr lang="en-US" dirty="0"/>
          </a:p>
        </p:txBody>
      </p:sp>
      <p:sp>
        <p:nvSpPr>
          <p:cNvPr id="3" name="Text Placeholder 2">
            <a:extLst>
              <a:ext uri="{FF2B5EF4-FFF2-40B4-BE49-F238E27FC236}">
                <a16:creationId xmlns:a16="http://schemas.microsoft.com/office/drawing/2014/main" id="{BBF17884-C2B1-4C9D-B594-C62949B1FD9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1E6B326-BC2C-472F-8502-7189906E2976}"/>
              </a:ext>
            </a:extLst>
          </p:cNvPr>
          <p:cNvSpPr>
            <a:spLocks noGrp="1"/>
          </p:cNvSpPr>
          <p:nvPr>
            <p:ph sz="half" idx="2"/>
          </p:nvPr>
        </p:nvSpPr>
        <p:spPr>
          <a:xfrm>
            <a:off x="457199" y="1631156"/>
            <a:ext cx="5549807" cy="2963466"/>
          </a:xfrm>
        </p:spPr>
        <p:txBody>
          <a:bodyPr/>
          <a:lstStyle/>
          <a:p>
            <a:r>
              <a:rPr lang="en-US" sz="2800" b="1" i="1" dirty="0">
                <a:solidFill>
                  <a:srgbClr val="FFC000"/>
                </a:solidFill>
                <a:effectLst>
                  <a:outerShdw blurRad="38100" dist="38100" dir="2700000" algn="tl">
                    <a:srgbClr val="000000">
                      <a:alpha val="43137"/>
                    </a:srgbClr>
                  </a:outerShdw>
                </a:effectLst>
              </a:rPr>
              <a:t>2 Corinthians 5:10</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we must </a:t>
            </a:r>
            <a:r>
              <a:rPr lang="en-US" sz="2800" i="1" u="sng" dirty="0">
                <a:solidFill>
                  <a:srgbClr val="FF9900"/>
                </a:solidFill>
                <a:effectLst>
                  <a:outerShdw blurRad="38100" dist="38100" dir="2700000" algn="tl">
                    <a:srgbClr val="000000">
                      <a:alpha val="43137"/>
                    </a:srgbClr>
                  </a:outerShdw>
                </a:effectLst>
              </a:rPr>
              <a:t>all</a:t>
            </a:r>
            <a:r>
              <a:rPr lang="en-US" sz="2800" i="1" dirty="0">
                <a:effectLst>
                  <a:outerShdw blurRad="38100" dist="38100" dir="2700000" algn="tl">
                    <a:srgbClr val="000000">
                      <a:alpha val="43137"/>
                    </a:srgbClr>
                  </a:outerShdw>
                </a:effectLst>
              </a:rPr>
              <a:t> appear before the judgment seat of Christ.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123D27AE-B73B-4F36-9941-C074D0F6BDF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F20C94F-2C56-4931-996D-8B4A8257E9FF}"/>
              </a:ext>
            </a:extLst>
          </p:cNvPr>
          <p:cNvSpPr>
            <a:spLocks noGrp="1"/>
          </p:cNvSpPr>
          <p:nvPr>
            <p:ph sz="quarter" idx="4"/>
          </p:nvPr>
        </p:nvSpPr>
        <p:spPr>
          <a:xfrm>
            <a:off x="6647755" y="1631156"/>
            <a:ext cx="2039046" cy="2963466"/>
          </a:xfrm>
        </p:spPr>
        <p:txBody>
          <a:bodyPr/>
          <a:lstStyle/>
          <a:p>
            <a:endParaRPr lang="en-US" dirty="0"/>
          </a:p>
        </p:txBody>
      </p:sp>
    </p:spTree>
    <p:extLst>
      <p:ext uri="{BB962C8B-B14F-4D97-AF65-F5344CB8AC3E}">
        <p14:creationId xmlns:p14="http://schemas.microsoft.com/office/powerpoint/2010/main" val="12431877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1094A-2B99-4518-B5D5-AA9457DD76F8}"/>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With which class will the judgment begin?</a:t>
            </a:r>
            <a:br>
              <a:rPr lang="en-US" dirty="0">
                <a:effectLst/>
              </a:rPr>
            </a:br>
            <a:endParaRPr lang="en-US" dirty="0"/>
          </a:p>
        </p:txBody>
      </p:sp>
      <p:sp>
        <p:nvSpPr>
          <p:cNvPr id="3" name="Text Placeholder 2">
            <a:extLst>
              <a:ext uri="{FF2B5EF4-FFF2-40B4-BE49-F238E27FC236}">
                <a16:creationId xmlns:a16="http://schemas.microsoft.com/office/drawing/2014/main" id="{886A7C78-8A3B-4344-A735-81DCD3CA981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F70F703-B9D0-4388-A3C7-53462E1EAFB6}"/>
              </a:ext>
            </a:extLst>
          </p:cNvPr>
          <p:cNvSpPr>
            <a:spLocks noGrp="1"/>
          </p:cNvSpPr>
          <p:nvPr>
            <p:ph sz="half" idx="2"/>
          </p:nvPr>
        </p:nvSpPr>
        <p:spPr>
          <a:xfrm>
            <a:off x="457199" y="1631156"/>
            <a:ext cx="5516435" cy="2963466"/>
          </a:xfrm>
        </p:spPr>
        <p:txBody>
          <a:bodyPr/>
          <a:lstStyle/>
          <a:p>
            <a:r>
              <a:rPr lang="en-US" sz="2800" b="1" i="1" dirty="0">
                <a:solidFill>
                  <a:srgbClr val="FFC000"/>
                </a:solidFill>
                <a:effectLst>
                  <a:outerShdw blurRad="38100" dist="38100" dir="2700000" algn="tl">
                    <a:srgbClr val="000000">
                      <a:alpha val="43137"/>
                    </a:srgbClr>
                  </a:outerShdw>
                </a:effectLst>
              </a:rPr>
              <a:t>1 Peter 4:17 </a:t>
            </a:r>
            <a:r>
              <a:rPr lang="en-US" sz="2800" i="1" dirty="0">
                <a:effectLst>
                  <a:outerShdw blurRad="38100" dist="38100" dir="2700000" algn="tl">
                    <a:srgbClr val="000000">
                      <a:alpha val="43137"/>
                    </a:srgbClr>
                  </a:outerShdw>
                </a:effectLst>
              </a:rPr>
              <a:t>For the time has come for judgment to begin at the </a:t>
            </a:r>
            <a:r>
              <a:rPr lang="en-US" sz="2800" i="1" u="sng" dirty="0">
                <a:solidFill>
                  <a:srgbClr val="FF9900"/>
                </a:solidFill>
                <a:effectLst>
                  <a:outerShdw blurRad="38100" dist="38100" dir="2700000" algn="tl">
                    <a:srgbClr val="000000">
                      <a:alpha val="43137"/>
                    </a:srgbClr>
                  </a:outerShdw>
                </a:effectLst>
              </a:rPr>
              <a:t>house</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of God</a:t>
            </a:r>
            <a:r>
              <a:rPr lang="en-US" sz="2800" i="1" dirty="0">
                <a:effectLst>
                  <a:outerShdw blurRad="38100" dist="38100" dir="2700000" algn="tl">
                    <a:srgbClr val="000000">
                      <a:alpha val="43137"/>
                    </a:srgbClr>
                  </a:outerShdw>
                </a:effectLst>
              </a:rPr>
              <a:t>; and if it begins with us first, what will be the end of those who do not obey the gospel of God?</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EAF89D6F-B92A-4BD9-BF2E-D874A38D20FD}"/>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9DE28E1-4CC4-4849-A838-97BB6E43BFD6}"/>
              </a:ext>
            </a:extLst>
          </p:cNvPr>
          <p:cNvSpPr>
            <a:spLocks noGrp="1"/>
          </p:cNvSpPr>
          <p:nvPr>
            <p:ph sz="quarter" idx="4"/>
          </p:nvPr>
        </p:nvSpPr>
        <p:spPr>
          <a:xfrm>
            <a:off x="6934756" y="1631156"/>
            <a:ext cx="1752045" cy="2963466"/>
          </a:xfrm>
        </p:spPr>
        <p:txBody>
          <a:bodyPr/>
          <a:lstStyle/>
          <a:p>
            <a:endParaRPr lang="en-US" dirty="0"/>
          </a:p>
        </p:txBody>
      </p:sp>
    </p:spTree>
    <p:extLst>
      <p:ext uri="{BB962C8B-B14F-4D97-AF65-F5344CB8AC3E}">
        <p14:creationId xmlns:p14="http://schemas.microsoft.com/office/powerpoint/2010/main" val="28501839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28695-A68F-4FE5-9995-25E876B13B8F}"/>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Who is the prosecuting attorney?</a:t>
            </a:r>
            <a:br>
              <a:rPr lang="en-US" dirty="0">
                <a:effectLst/>
              </a:rPr>
            </a:br>
            <a:endParaRPr lang="en-US" dirty="0"/>
          </a:p>
        </p:txBody>
      </p:sp>
      <p:sp>
        <p:nvSpPr>
          <p:cNvPr id="3" name="Text Placeholder 2">
            <a:extLst>
              <a:ext uri="{FF2B5EF4-FFF2-40B4-BE49-F238E27FC236}">
                <a16:creationId xmlns:a16="http://schemas.microsoft.com/office/drawing/2014/main" id="{73F3C7D8-114C-457F-84BA-93A56E6F3A43}"/>
              </a:ext>
            </a:extLst>
          </p:cNvPr>
          <p:cNvSpPr>
            <a:spLocks noGrp="1"/>
          </p:cNvSpPr>
          <p:nvPr>
            <p:ph type="body" idx="1"/>
          </p:nvPr>
        </p:nvSpPr>
        <p:spPr/>
        <p:txBody>
          <a:bodyPr/>
          <a:lstStyle/>
          <a:p>
            <a:endParaRPr lang="en-US" dirty="0"/>
          </a:p>
        </p:txBody>
      </p:sp>
      <p:sp>
        <p:nvSpPr>
          <p:cNvPr id="4" name="Content Placeholder 3">
            <a:extLst>
              <a:ext uri="{FF2B5EF4-FFF2-40B4-BE49-F238E27FC236}">
                <a16:creationId xmlns:a16="http://schemas.microsoft.com/office/drawing/2014/main" id="{2FFF8664-4ACC-4EF5-8C7B-67074CA15E6B}"/>
              </a:ext>
            </a:extLst>
          </p:cNvPr>
          <p:cNvSpPr>
            <a:spLocks noGrp="1"/>
          </p:cNvSpPr>
          <p:nvPr>
            <p:ph sz="half" idx="2"/>
          </p:nvPr>
        </p:nvSpPr>
        <p:spPr>
          <a:xfrm>
            <a:off x="457200" y="1631156"/>
            <a:ext cx="5436342" cy="2963466"/>
          </a:xfrm>
        </p:spPr>
        <p:txBody>
          <a:bodyPr/>
          <a:lstStyle/>
          <a:p>
            <a:r>
              <a:rPr lang="en-US" sz="2800" b="1" i="1" dirty="0">
                <a:solidFill>
                  <a:srgbClr val="FFC000"/>
                </a:solidFill>
              </a:rPr>
              <a:t>Revelation 12:9, 10</a:t>
            </a:r>
            <a:r>
              <a:rPr lang="en-US" sz="2800" b="1" dirty="0">
                <a:solidFill>
                  <a:srgbClr val="FFC000"/>
                </a:solidFill>
              </a:rPr>
              <a:t> </a:t>
            </a:r>
            <a:r>
              <a:rPr lang="en-US" sz="2800" i="1" dirty="0">
                <a:solidFill>
                  <a:schemeClr val="bg1"/>
                </a:solidFill>
              </a:rPr>
              <a:t>The great dragon…called the Devil and Satan …the </a:t>
            </a:r>
            <a:r>
              <a:rPr lang="en-US" sz="2800" i="1" u="sng" dirty="0">
                <a:solidFill>
                  <a:srgbClr val="FF9900"/>
                </a:solidFill>
              </a:rPr>
              <a:t>accuser</a:t>
            </a:r>
            <a:r>
              <a:rPr lang="en-US" sz="2800" i="1" dirty="0">
                <a:solidFill>
                  <a:srgbClr val="FF9900"/>
                </a:solidFill>
              </a:rPr>
              <a:t> </a:t>
            </a:r>
            <a:r>
              <a:rPr lang="en-US" sz="2800" i="1" dirty="0">
                <a:solidFill>
                  <a:schemeClr val="bg1"/>
                </a:solidFill>
              </a:rPr>
              <a:t>of our brethren…</a:t>
            </a:r>
            <a:endParaRPr lang="en-US" sz="2800" dirty="0">
              <a:solidFill>
                <a:schemeClr val="bg1"/>
              </a:solidFill>
            </a:endParaRPr>
          </a:p>
          <a:p>
            <a:endParaRPr lang="en-US" dirty="0"/>
          </a:p>
        </p:txBody>
      </p:sp>
      <p:sp>
        <p:nvSpPr>
          <p:cNvPr id="5" name="Text Placeholder 4">
            <a:extLst>
              <a:ext uri="{FF2B5EF4-FFF2-40B4-BE49-F238E27FC236}">
                <a16:creationId xmlns:a16="http://schemas.microsoft.com/office/drawing/2014/main" id="{523E47CA-6E2F-4397-AA06-527017EC43CA}"/>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E36D910-F5C2-48B9-A1E5-C8CA131DA52A}"/>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828859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20C63-71DE-4E12-834C-2926BC487585}"/>
              </a:ext>
            </a:extLst>
          </p:cNvPr>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6.  Who is the defense attorney?</a:t>
            </a:r>
          </a:p>
        </p:txBody>
      </p:sp>
      <p:sp>
        <p:nvSpPr>
          <p:cNvPr id="3" name="Text Placeholder 2">
            <a:extLst>
              <a:ext uri="{FF2B5EF4-FFF2-40B4-BE49-F238E27FC236}">
                <a16:creationId xmlns:a16="http://schemas.microsoft.com/office/drawing/2014/main" id="{9F7C6471-38A6-417B-B348-12DCB361428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FA5872E-4BEA-431A-890E-3356A28A0A94}"/>
              </a:ext>
            </a:extLst>
          </p:cNvPr>
          <p:cNvSpPr>
            <a:spLocks noGrp="1"/>
          </p:cNvSpPr>
          <p:nvPr>
            <p:ph sz="half" idx="2"/>
          </p:nvPr>
        </p:nvSpPr>
        <p:spPr>
          <a:xfrm>
            <a:off x="457200" y="1631156"/>
            <a:ext cx="5382946"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1 John 2:1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My little children, these things I write to you, so that you may not sin.  And if anyone sins, we have an </a:t>
            </a:r>
            <a:r>
              <a:rPr lang="en-US" sz="2800" i="1" u="sng" dirty="0">
                <a:solidFill>
                  <a:srgbClr val="FF9900"/>
                </a:solidFill>
                <a:effectLst>
                  <a:outerShdw blurRad="38100" dist="38100" dir="2700000" algn="tl">
                    <a:srgbClr val="000000">
                      <a:alpha val="43137"/>
                    </a:srgbClr>
                  </a:outerShdw>
                </a:effectLst>
              </a:rPr>
              <a:t>Advocate</a:t>
            </a:r>
            <a:r>
              <a:rPr lang="en-US" sz="2800" i="1" dirty="0">
                <a:effectLst>
                  <a:outerShdw blurRad="38100" dist="38100" dir="2700000" algn="tl">
                    <a:srgbClr val="000000">
                      <a:alpha val="43137"/>
                    </a:srgbClr>
                  </a:outerShdw>
                </a:effectLst>
              </a:rPr>
              <a:t> [lawyer] with the Father, Jesus Christ the righteous.</a:t>
            </a:r>
            <a:endParaRPr lang="en-US" sz="2800" dirty="0">
              <a:effectLst>
                <a:outerShdw blurRad="38100" dist="38100" dir="2700000" algn="tl">
                  <a:srgbClr val="000000">
                    <a:alpha val="43137"/>
                  </a:srgbClr>
                </a:outerShdw>
              </a:effectLst>
            </a:endParaRPr>
          </a:p>
          <a:p>
            <a:r>
              <a:rPr lang="en-US" b="1" dirty="0"/>
              <a:t> </a:t>
            </a:r>
            <a:endParaRPr lang="en-US" dirty="0"/>
          </a:p>
          <a:p>
            <a:endParaRPr lang="en-US" dirty="0"/>
          </a:p>
        </p:txBody>
      </p:sp>
      <p:sp>
        <p:nvSpPr>
          <p:cNvPr id="5" name="Text Placeholder 4">
            <a:extLst>
              <a:ext uri="{FF2B5EF4-FFF2-40B4-BE49-F238E27FC236}">
                <a16:creationId xmlns:a16="http://schemas.microsoft.com/office/drawing/2014/main" id="{F9574883-F712-4285-AB3D-2DF7E83E0B2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734DDA0-F100-428A-89BD-E6299E04AFF3}"/>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1775873478"/>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2862</TotalTime>
  <Words>1281</Words>
  <Application>Microsoft Office PowerPoint</Application>
  <PresentationFormat>On-screen Show (16:9)</PresentationFormat>
  <Paragraphs>58</Paragraphs>
  <Slides>24</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24</vt:i4>
      </vt:variant>
    </vt:vector>
  </HeadingPairs>
  <TitlesOfParts>
    <vt:vector size="27" baseType="lpstr">
      <vt:lpstr>Arial</vt:lpstr>
      <vt:lpstr>Calibri</vt:lpstr>
      <vt:lpstr>Unlocking the Mysteries of the Sanctuary - Powerpoint  Template</vt:lpstr>
      <vt:lpstr>PowerPoint Presentation</vt:lpstr>
      <vt:lpstr>By Pastor Baute</vt:lpstr>
      <vt:lpstr>   1.  Can we be certain there will be a judgment?    </vt:lpstr>
      <vt:lpstr>  2.  How does Daniel describe the judgment scene when Jesus moves from the holy place to the most holy? </vt:lpstr>
      <vt:lpstr>PowerPoint Presentation</vt:lpstr>
      <vt:lpstr> 3.  Who will be brought into this judgment? </vt:lpstr>
      <vt:lpstr> 4.  With which class will the judgment begin? </vt:lpstr>
      <vt:lpstr> 5.  Who is the prosecuting attorney? </vt:lpstr>
      <vt:lpstr>6.  Who is the defense attorney?</vt:lpstr>
      <vt:lpstr> 7.  Who is the judge? </vt:lpstr>
      <vt:lpstr>8.  Our study of the Bible will reveal three phases to the Judgment.</vt:lpstr>
      <vt:lpstr>9.  What are the books talked about in Daniel 7:10? </vt:lpstr>
      <vt:lpstr>PowerPoint Presentation</vt:lpstr>
      <vt:lpstr> 10.  What is the standard by which all will be judged? </vt:lpstr>
      <vt:lpstr> 11.  What will the judgment bring to light? </vt:lpstr>
      <vt:lpstr>12. What is Jesus seeking to accomplish in His followers (the church) through the judgment process? </vt:lpstr>
      <vt:lpstr> 13.  What happens if a sin remains on the books unrepented of and unforsaken? </vt:lpstr>
      <vt:lpstr>   14.  But what if I have repented of my sin and have turned from it and by faith have claimed the blood of Jesus as my atoning sacrifice?  Will my sins be blotted out and my name remain in the book of life? </vt:lpstr>
      <vt:lpstr>PowerPoint Presentation</vt:lpstr>
      <vt:lpstr>15.  While the investigative judgment is taking place, what is my part? </vt:lpstr>
      <vt:lpstr> 16.  When the investigative judgment is “done” what verdict is reached? </vt:lpstr>
      <vt:lpstr>PowerPoint Presentation</vt:lpstr>
      <vt:lpstr>  17.  Is Jesus able to secure my case before the heavenly court?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43</cp:revision>
  <dcterms:created xsi:type="dcterms:W3CDTF">2018-11-16T04:48:47Z</dcterms:created>
  <dcterms:modified xsi:type="dcterms:W3CDTF">2022-07-15T19:49:28Z</dcterms:modified>
</cp:coreProperties>
</file>